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B4763A-39CF-F547-3A1E-95304DA2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08" y="201294"/>
            <a:ext cx="10928927" cy="1325563"/>
          </a:xfrm>
        </p:spPr>
        <p:txBody>
          <a:bodyPr anchor="t">
            <a:normAutofit/>
          </a:bodyPr>
          <a:lstStyle/>
          <a:p>
            <a:r>
              <a:rPr lang="fi-FI" sz="2000" dirty="0"/>
              <a:t>Hoitotieteellistä tutkimusta koskevien tutkimuslupien käsittely- ja päätöksentekoprosessi Etelä-Pohjanmaan hyvinvointialueella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1C3A8498-78E5-0CE6-E384-2BAD498E2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59343"/>
              </p:ext>
            </p:extLst>
          </p:nvPr>
        </p:nvGraphicFramePr>
        <p:xfrm>
          <a:off x="1237674" y="1052253"/>
          <a:ext cx="9428691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294">
                  <a:extLst>
                    <a:ext uri="{9D8B030D-6E8A-4147-A177-3AD203B41FA5}">
                      <a16:colId xmlns:a16="http://schemas.microsoft.com/office/drawing/2014/main" val="3757038788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val="3958686773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val="2356838014"/>
                    </a:ext>
                  </a:extLst>
                </a:gridCol>
                <a:gridCol w="2396799">
                  <a:extLst>
                    <a:ext uri="{9D8B030D-6E8A-4147-A177-3AD203B41FA5}">
                      <a16:colId xmlns:a16="http://schemas.microsoft.com/office/drawing/2014/main" val="646393887"/>
                    </a:ext>
                  </a:extLst>
                </a:gridCol>
              </a:tblGrid>
              <a:tr h="348780"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Yliopisto tai tutkimuslaitos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dirty="0"/>
                        <a:t>Ammattikorkeakoulu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470814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333291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Hakemus lähetetään: 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Koulutusvastaava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339438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658298"/>
                  </a:ext>
                </a:extLst>
              </a:tr>
              <a:tr h="1976418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Potilaisiin ja läheisiin kohdistuvat tutkimukset</a:t>
                      </a:r>
                    </a:p>
                    <a:p>
                      <a:pPr marL="171450" indent="-171450" defTabSz="8953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tutkimuslupahakemus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tutkimussuunnitelma</a:t>
                      </a:r>
                    </a:p>
                    <a:p>
                      <a:pPr marL="171450" indent="-171450" defTabSz="8953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aineistonkeruuinstrumentit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tiedote osallistujille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suostumuslomake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muu tutkimusmateriaali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vastuututkijan CV +   julkaisuluettelo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eettisen toimikunnan lausunto</a:t>
                      </a:r>
                    </a:p>
                    <a:p>
                      <a:r>
                        <a:rPr lang="fi-FI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tarvittaessa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Organisaatiota ja henkilöstöä koskevat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tutkimuslupahakemus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  <a:tabLst>
                          <a:tab pos="895350" algn="l"/>
                        </a:tabLst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osallistujille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muu tutkimusmateriaali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vastuututkijan CV + julkaisuluettelo</a:t>
                      </a:r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Potilaisiin ja läheisiin kohdistuvat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tutkimuslupalomake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hyväksytty  opinnäytetyösuunnitelma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osallistujille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muu tutkimusmateriaali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opinnäytetyösopimus-lomake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eettisen toimikunnan lausunto tarvittaessa</a:t>
                      </a:r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fi-FI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Organisaatiota ja henkilöstöä koskevat tutkimukset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tutkimuslupalomake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hyväksytty opinnäytetyö- suunnitelma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aineistonkeruuinstrumentit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tiedote osallistujalle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suostumuslomake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opinnäytetyösopimus-lomake</a:t>
                      </a:r>
                    </a:p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211006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276428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Lausunto pyydetään: osastonhoitaja /lähiesihenkilö/palvelualueylihoitaja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59751"/>
                  </a:ext>
                </a:extLst>
              </a:tr>
              <a:tr h="3487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941281"/>
                  </a:ext>
                </a:extLst>
              </a:tr>
              <a:tr h="348780">
                <a:tc gridSpan="4">
                  <a:txBody>
                    <a:bodyPr/>
                    <a:lstStyle/>
                    <a:p>
                      <a:pPr algn="ctr"/>
                      <a:r>
                        <a:rPr lang="fi-FI" dirty="0"/>
                        <a:t>Tutkimusluvan myöntää: Hoitotieteen </a:t>
                      </a:r>
                      <a:r>
                        <a:rPr lang="fi-FI" dirty="0" err="1"/>
                        <a:t>professiojohtaja</a:t>
                      </a:r>
                      <a:r>
                        <a:rPr lang="fi-FI" dirty="0"/>
                        <a:t> / johtaja ylihoitaja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fi-FI" dirty="0"/>
                        <a:t>Johtajaylihoitaja / hoitotyön pr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504470"/>
                  </a:ext>
                </a:extLst>
              </a:tr>
            </a:tbl>
          </a:graphicData>
        </a:graphic>
      </p:graphicFrame>
      <p:cxnSp>
        <p:nvCxnSpPr>
          <p:cNvPr id="6" name="Suora nuoliyhdysviiva 5">
            <a:extLst>
              <a:ext uri="{FF2B5EF4-FFF2-40B4-BE49-F238E27FC236}">
                <a16:creationId xmlns:a16="http://schemas.microsoft.com/office/drawing/2014/main" id="{C271C04B-7CF9-E8EC-D8EF-AF58F4563ABB}"/>
              </a:ext>
            </a:extLst>
          </p:cNvPr>
          <p:cNvCxnSpPr/>
          <p:nvPr/>
        </p:nvCxnSpPr>
        <p:spPr>
          <a:xfrm>
            <a:off x="2205872" y="5316718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AC3223FE-3688-BCE3-5B63-E51E53B62205}"/>
              </a:ext>
            </a:extLst>
          </p:cNvPr>
          <p:cNvCxnSpPr/>
          <p:nvPr/>
        </p:nvCxnSpPr>
        <p:spPr>
          <a:xfrm>
            <a:off x="4732255" y="5316718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8EAB531F-66EE-DBB6-895E-F56F9EE77A76}"/>
              </a:ext>
            </a:extLst>
          </p:cNvPr>
          <p:cNvCxnSpPr/>
          <p:nvPr/>
        </p:nvCxnSpPr>
        <p:spPr>
          <a:xfrm>
            <a:off x="7230359" y="5307292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F43A3B13-8D9E-5BC8-8D48-CBADBAC3F26E}"/>
              </a:ext>
            </a:extLst>
          </p:cNvPr>
          <p:cNvCxnSpPr/>
          <p:nvPr/>
        </p:nvCxnSpPr>
        <p:spPr>
          <a:xfrm>
            <a:off x="9464511" y="5307292"/>
            <a:ext cx="0" cy="339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C66372B1-3839-6ABC-5454-37F4EC03083B}"/>
              </a:ext>
            </a:extLst>
          </p:cNvPr>
          <p:cNvCxnSpPr>
            <a:cxnSpLocks/>
          </p:cNvCxnSpPr>
          <p:nvPr/>
        </p:nvCxnSpPr>
        <p:spPr>
          <a:xfrm>
            <a:off x="2205872" y="4609708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5994BA92-D5E7-1A9D-42D4-265A155ACD89}"/>
              </a:ext>
            </a:extLst>
          </p:cNvPr>
          <p:cNvCxnSpPr>
            <a:cxnSpLocks/>
          </p:cNvCxnSpPr>
          <p:nvPr/>
        </p:nvCxnSpPr>
        <p:spPr>
          <a:xfrm>
            <a:off x="4722828" y="4604994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id="{29CE2C4B-DF81-F61E-9533-026ACA07B7D8}"/>
              </a:ext>
            </a:extLst>
          </p:cNvPr>
          <p:cNvCxnSpPr>
            <a:cxnSpLocks/>
          </p:cNvCxnSpPr>
          <p:nvPr/>
        </p:nvCxnSpPr>
        <p:spPr>
          <a:xfrm>
            <a:off x="7230359" y="4600279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424E041D-A656-8F3A-8FB9-0B4866D3618C}"/>
              </a:ext>
            </a:extLst>
          </p:cNvPr>
          <p:cNvCxnSpPr>
            <a:cxnSpLocks/>
          </p:cNvCxnSpPr>
          <p:nvPr/>
        </p:nvCxnSpPr>
        <p:spPr>
          <a:xfrm>
            <a:off x="9464511" y="4604994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AD35D527-DD49-C27A-86BC-C3F4D6ED10C2}"/>
              </a:ext>
            </a:extLst>
          </p:cNvPr>
          <p:cNvCxnSpPr>
            <a:cxnSpLocks/>
          </p:cNvCxnSpPr>
          <p:nvPr/>
        </p:nvCxnSpPr>
        <p:spPr>
          <a:xfrm flipH="1">
            <a:off x="3355942" y="1450109"/>
            <a:ext cx="6094" cy="322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>
            <a:extLst>
              <a:ext uri="{FF2B5EF4-FFF2-40B4-BE49-F238E27FC236}">
                <a16:creationId xmlns:a16="http://schemas.microsoft.com/office/drawing/2014/main" id="{23232F0B-96B6-6D06-9889-E45CD9CD04DD}"/>
              </a:ext>
            </a:extLst>
          </p:cNvPr>
          <p:cNvCxnSpPr>
            <a:cxnSpLocks/>
          </p:cNvCxnSpPr>
          <p:nvPr/>
        </p:nvCxnSpPr>
        <p:spPr>
          <a:xfrm>
            <a:off x="8163613" y="1442017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id="{68D8FD38-833F-D77E-C190-1D14DE05CE43}"/>
              </a:ext>
            </a:extLst>
          </p:cNvPr>
          <p:cNvCxnSpPr>
            <a:cxnSpLocks/>
          </p:cNvCxnSpPr>
          <p:nvPr/>
        </p:nvCxnSpPr>
        <p:spPr>
          <a:xfrm>
            <a:off x="2366128" y="2167881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>
            <a:extLst>
              <a:ext uri="{FF2B5EF4-FFF2-40B4-BE49-F238E27FC236}">
                <a16:creationId xmlns:a16="http://schemas.microsoft.com/office/drawing/2014/main" id="{345408F2-0591-FA16-3395-E36200F81A82}"/>
              </a:ext>
            </a:extLst>
          </p:cNvPr>
          <p:cNvCxnSpPr>
            <a:cxnSpLocks/>
          </p:cNvCxnSpPr>
          <p:nvPr/>
        </p:nvCxnSpPr>
        <p:spPr>
          <a:xfrm>
            <a:off x="7202080" y="2172310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id="{491B5CA3-EB5E-22D4-D5AB-E4448A7D3847}"/>
              </a:ext>
            </a:extLst>
          </p:cNvPr>
          <p:cNvCxnSpPr>
            <a:cxnSpLocks/>
          </p:cNvCxnSpPr>
          <p:nvPr/>
        </p:nvCxnSpPr>
        <p:spPr>
          <a:xfrm>
            <a:off x="4741682" y="2177308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id="{35186CE4-762C-D20D-F2C7-56B132BAB3DC}"/>
              </a:ext>
            </a:extLst>
          </p:cNvPr>
          <p:cNvCxnSpPr>
            <a:cxnSpLocks/>
          </p:cNvCxnSpPr>
          <p:nvPr/>
        </p:nvCxnSpPr>
        <p:spPr>
          <a:xfrm>
            <a:off x="9530500" y="2172310"/>
            <a:ext cx="0" cy="32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83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1219B3-0AF7-4C79-BC86-DF1FE141D59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87c56ee-b3ca-4caa-b647-d6e05b0f467a"/>
    <ds:schemaRef ds:uri="http://purl.org/dc/elements/1.1/"/>
    <ds:schemaRef ds:uri="692281f5-0e0a-42d7-acb5-91471283942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105</Words>
  <Application>Microsoft Office PowerPoint</Application>
  <PresentationFormat>Laajakuva</PresentationFormat>
  <Paragraphs>40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Office-teema</vt:lpstr>
      <vt:lpstr>Hoitotieteellistä tutkimusta koskevien tutkimuslupien käsittely- ja päätöksentekoprosessi Etelä-Pohjanmaan hyvinvointialueella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Anne Pauliina Isoniemi</cp:lastModifiedBy>
  <cp:revision>13</cp:revision>
  <cp:lastPrinted>2023-08-24T13:32:48Z</cp:lastPrinted>
  <dcterms:created xsi:type="dcterms:W3CDTF">2022-09-19T10:31:46Z</dcterms:created>
  <dcterms:modified xsi:type="dcterms:W3CDTF">2024-08-19T03:46:55Z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