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2"/>
  </p:notesMasterIdLst>
  <p:sldIdLst>
    <p:sldId id="276" r:id="rId5"/>
    <p:sldId id="309" r:id="rId6"/>
    <p:sldId id="280" r:id="rId7"/>
    <p:sldId id="281" r:id="rId8"/>
    <p:sldId id="312" r:id="rId9"/>
    <p:sldId id="284" r:id="rId10"/>
    <p:sldId id="277" r:id="rId11"/>
    <p:sldId id="313" r:id="rId12"/>
    <p:sldId id="304" r:id="rId13"/>
    <p:sldId id="311" r:id="rId14"/>
    <p:sldId id="314" r:id="rId15"/>
    <p:sldId id="331" r:id="rId16"/>
    <p:sldId id="325" r:id="rId17"/>
    <p:sldId id="327" r:id="rId18"/>
    <p:sldId id="340" r:id="rId19"/>
    <p:sldId id="341" r:id="rId20"/>
    <p:sldId id="342" r:id="rId21"/>
    <p:sldId id="294" r:id="rId22"/>
    <p:sldId id="295" r:id="rId23"/>
    <p:sldId id="344" r:id="rId24"/>
    <p:sldId id="345" r:id="rId25"/>
    <p:sldId id="324" r:id="rId26"/>
    <p:sldId id="315" r:id="rId27"/>
    <p:sldId id="332" r:id="rId28"/>
    <p:sldId id="333" r:id="rId29"/>
    <p:sldId id="334" r:id="rId30"/>
    <p:sldId id="335" r:id="rId31"/>
    <p:sldId id="336" r:id="rId32"/>
    <p:sldId id="337" r:id="rId33"/>
    <p:sldId id="298" r:id="rId34"/>
    <p:sldId id="299" r:id="rId35"/>
    <p:sldId id="308" r:id="rId36"/>
    <p:sldId id="300" r:id="rId37"/>
    <p:sldId id="256" r:id="rId38"/>
    <p:sldId id="272" r:id="rId39"/>
    <p:sldId id="273" r:id="rId40"/>
    <p:sldId id="347" r:id="rId41"/>
    <p:sldId id="278" r:id="rId42"/>
    <p:sldId id="275" r:id="rId43"/>
    <p:sldId id="320" r:id="rId44"/>
    <p:sldId id="339" r:id="rId45"/>
    <p:sldId id="302" r:id="rId46"/>
    <p:sldId id="322" r:id="rId47"/>
    <p:sldId id="303" r:id="rId48"/>
    <p:sldId id="330" r:id="rId49"/>
    <p:sldId id="293" r:id="rId50"/>
    <p:sldId id="262" r:id="rId5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CC37DA-E142-0493-C7BE-615F7085569B}" name="Jere Havo" initials="JH" userId="S::jere.havo@louhosdigital.fi::18f6c1fd-4ceb-41a4-9179-4dda0c55cd01" providerId="AD"/>
  <p188:author id="{9D2BC9F4-25DB-3353-EF1E-983B908AF6B1}" name="Marianna Österlund" initials="MÖ" userId="S::marianna.osterlund@selkodigital.fi::fe26e16c-d2af-4425-966b-a65a1b9d7e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Normaali tyyl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82" autoAdjust="0"/>
  </p:normalViewPr>
  <p:slideViewPr>
    <p:cSldViewPr snapToGrid="0">
      <p:cViewPr varScale="1">
        <p:scale>
          <a:sx n="86" d="100"/>
          <a:sy n="86" d="100"/>
        </p:scale>
        <p:origin x="15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Muistutukset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Taul2!$A$1:$A$10</c:f>
              <c:strCache>
                <c:ptCount val="10"/>
                <c:pt idx="0">
                  <c:v>Operatiivinen</c:v>
                </c:pt>
                <c:pt idx="1">
                  <c:v>Medisiininen</c:v>
                </c:pt>
                <c:pt idx="2">
                  <c:v>Kuntoutus</c:v>
                </c:pt>
                <c:pt idx="3">
                  <c:v>24/7-palvelut</c:v>
                </c:pt>
                <c:pt idx="4">
                  <c:v>Mielenterveys- ja riipp.hoito</c:v>
                </c:pt>
                <c:pt idx="5">
                  <c:v>Diagnostiikkakeskus</c:v>
                </c:pt>
                <c:pt idx="6">
                  <c:v>Lähiterveyspalvelut</c:v>
                </c:pt>
                <c:pt idx="7">
                  <c:v>Muut (monta erikoisalaa)</c:v>
                </c:pt>
                <c:pt idx="8">
                  <c:v>Muut  </c:v>
                </c:pt>
                <c:pt idx="9">
                  <c:v>Yhteensä</c:v>
                </c:pt>
              </c:strCache>
            </c:strRef>
          </c:cat>
          <c:val>
            <c:numRef>
              <c:f>Taul2!$B$1:$B$10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0-2DF5-4947-B077-108BE36940C8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Taul2!$A$1:$A$10</c:f>
              <c:strCache>
                <c:ptCount val="10"/>
                <c:pt idx="0">
                  <c:v>Operatiivinen</c:v>
                </c:pt>
                <c:pt idx="1">
                  <c:v>Medisiininen</c:v>
                </c:pt>
                <c:pt idx="2">
                  <c:v>Kuntoutus</c:v>
                </c:pt>
                <c:pt idx="3">
                  <c:v>24/7-palvelut</c:v>
                </c:pt>
                <c:pt idx="4">
                  <c:v>Mielenterveys- ja riipp.hoito</c:v>
                </c:pt>
                <c:pt idx="5">
                  <c:v>Diagnostiikkakeskus</c:v>
                </c:pt>
                <c:pt idx="6">
                  <c:v>Lähiterveyspalvelut</c:v>
                </c:pt>
                <c:pt idx="7">
                  <c:v>Muut (monta erikoisalaa)</c:v>
                </c:pt>
                <c:pt idx="8">
                  <c:v>Muut  </c:v>
                </c:pt>
                <c:pt idx="9">
                  <c:v>Yhteensä</c:v>
                </c:pt>
              </c:strCache>
            </c:strRef>
          </c:cat>
          <c:val>
            <c:numRef>
              <c:f>Taul2!$C$1:$C$10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2DF5-4947-B077-108BE36940C8}"/>
            </c:ext>
          </c:extLst>
        </c:ser>
        <c:ser>
          <c:idx val="2"/>
          <c:order val="2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Taul2!$A$1:$A$10</c:f>
              <c:strCache>
                <c:ptCount val="10"/>
                <c:pt idx="0">
                  <c:v>Operatiivinen</c:v>
                </c:pt>
                <c:pt idx="1">
                  <c:v>Medisiininen</c:v>
                </c:pt>
                <c:pt idx="2">
                  <c:v>Kuntoutus</c:v>
                </c:pt>
                <c:pt idx="3">
                  <c:v>24/7-palvelut</c:v>
                </c:pt>
                <c:pt idx="4">
                  <c:v>Mielenterveys- ja riipp.hoito</c:v>
                </c:pt>
                <c:pt idx="5">
                  <c:v>Diagnostiikkakeskus</c:v>
                </c:pt>
                <c:pt idx="6">
                  <c:v>Lähiterveyspalvelut</c:v>
                </c:pt>
                <c:pt idx="7">
                  <c:v>Muut (monta erikoisalaa)</c:v>
                </c:pt>
                <c:pt idx="8">
                  <c:v>Muut  </c:v>
                </c:pt>
                <c:pt idx="9">
                  <c:v>Yhteensä</c:v>
                </c:pt>
              </c:strCache>
            </c:strRef>
          </c:cat>
          <c:val>
            <c:numRef>
              <c:f>Taul2!$D$1:$D$10</c:f>
              <c:numCache>
                <c:formatCode>General</c:formatCode>
                <c:ptCount val="10"/>
                <c:pt idx="0">
                  <c:v>34</c:v>
                </c:pt>
                <c:pt idx="1">
                  <c:v>18</c:v>
                </c:pt>
                <c:pt idx="2">
                  <c:v>10</c:v>
                </c:pt>
                <c:pt idx="3">
                  <c:v>19</c:v>
                </c:pt>
                <c:pt idx="4">
                  <c:v>33</c:v>
                </c:pt>
                <c:pt idx="5">
                  <c:v>1</c:v>
                </c:pt>
                <c:pt idx="6">
                  <c:v>71</c:v>
                </c:pt>
                <c:pt idx="7">
                  <c:v>30</c:v>
                </c:pt>
                <c:pt idx="8">
                  <c:v>10</c:v>
                </c:pt>
                <c:pt idx="9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F5-4947-B077-108BE36940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8765712"/>
        <c:axId val="821481072"/>
        <c:axId val="0"/>
      </c:bar3DChart>
      <c:catAx>
        <c:axId val="36876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481072"/>
        <c:crosses val="autoZero"/>
        <c:auto val="1"/>
        <c:lblAlgn val="ctr"/>
        <c:lblOffset val="100"/>
        <c:noMultiLvlLbl val="0"/>
      </c:catAx>
      <c:valAx>
        <c:axId val="82148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76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/>
              <a:t>Ilmoitustyypit</a:t>
            </a:r>
            <a:r>
              <a:rPr lang="en-US" sz="1800" dirty="0"/>
              <a:t> % (5 </a:t>
            </a:r>
            <a:r>
              <a:rPr lang="en-US" sz="1800" dirty="0" err="1"/>
              <a:t>yleisimmän</a:t>
            </a:r>
            <a:r>
              <a:rPr lang="en-US" sz="1800" dirty="0"/>
              <a:t> </a:t>
            </a:r>
            <a:r>
              <a:rPr lang="en-US" sz="1800" dirty="0" err="1"/>
              <a:t>keskinäinen</a:t>
            </a:r>
            <a:r>
              <a:rPr lang="en-US" sz="1800" dirty="0"/>
              <a:t> </a:t>
            </a:r>
            <a:r>
              <a:rPr lang="en-US" sz="1800" dirty="0" err="1"/>
              <a:t>jakauma</a:t>
            </a:r>
            <a:r>
              <a:rPr lang="en-US" sz="1800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Ilmoitustyypit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0D-4F5E-937C-00DF8E8E1E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0D-4F5E-937C-00DF8E8E1E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0D-4F5E-937C-00DF8E8E1E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0D-4F5E-937C-00DF8E8E1E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9F-4D03-BD46-1E199BBB3312}"/>
              </c:ext>
            </c:extLst>
          </c:dPt>
          <c:cat>
            <c:strRef>
              <c:f>Taul1!$A$2:$A$6</c:f>
              <c:strCache>
                <c:ptCount val="5"/>
                <c:pt idx="0">
                  <c:v>Lääke- ja nestehoitoon, verensiirtoon, varjo- tai merkkiaineeseen liittyvä</c:v>
                </c:pt>
                <c:pt idx="1">
                  <c:v>Tapaturma, onnettomuus</c:v>
                </c:pt>
                <c:pt idx="2">
                  <c:v>Tiedonkulkuun tai -hallintaan liittyvä</c:v>
                </c:pt>
                <c:pt idx="3">
                  <c:v>Väkivalta</c:v>
                </c:pt>
                <c:pt idx="4">
                  <c:v>Muu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224</c:v>
                </c:pt>
                <c:pt idx="1">
                  <c:v>940</c:v>
                </c:pt>
                <c:pt idx="2">
                  <c:v>397</c:v>
                </c:pt>
                <c:pt idx="3">
                  <c:v>280</c:v>
                </c:pt>
                <c:pt idx="4">
                  <c:v>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0D-494E-97BE-2317B672A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628249792579035"/>
          <c:y val="0.83536181224522588"/>
          <c:w val="0.71934848105184446"/>
          <c:h val="0.164638187754774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Ilmoitustyypit</a:t>
            </a:r>
            <a:r>
              <a:rPr lang="en-US" sz="2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% (5 </a:t>
            </a:r>
            <a:r>
              <a:rPr lang="en-US" sz="20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yleisimmän</a:t>
            </a:r>
            <a:r>
              <a:rPr lang="en-US" sz="2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0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keskinäinen</a:t>
            </a:r>
            <a:r>
              <a:rPr lang="en-US" sz="2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0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jakauma</a:t>
            </a:r>
            <a:r>
              <a:rPr lang="en-US" sz="2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en-US" dirty="0"/>
          </a:p>
        </c:rich>
      </c:tx>
      <c:layout>
        <c:manualLayout>
          <c:xMode val="edge"/>
          <c:yMode val="edge"/>
          <c:x val="0.23653970939658292"/>
          <c:y val="5.66046298292217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35509697914113919"/>
          <c:y val="0.18248303222333034"/>
          <c:w val="0.30057517870281353"/>
          <c:h val="0.58658640989205924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Ilmoitustyypit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5D-4D99-96EA-980B5D969C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5D-4D99-96EA-980B5D969C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5D-4D99-96EA-980B5D969C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5D-4D99-96EA-980B5D969C6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5D-4D99-96EA-980B5D969C64}"/>
              </c:ext>
            </c:extLst>
          </c:dPt>
          <c:cat>
            <c:strRef>
              <c:f>Taul1!$A$2:$A$6</c:f>
              <c:strCache>
                <c:ptCount val="5"/>
                <c:pt idx="0">
                  <c:v>Tiedonkulkuun tai -hallintaan liittyvä</c:v>
                </c:pt>
                <c:pt idx="1">
                  <c:v>Muuhun hoitoon tai seurantaan liittyvä</c:v>
                </c:pt>
                <c:pt idx="2">
                  <c:v>Lääke- ja nestehoitoon, verensiirtoon, varjo- tai merkkiaineeseen liittyvä</c:v>
                </c:pt>
                <c:pt idx="3">
                  <c:v>Eettiseen osaamiseen ja toimintaan liittyvä</c:v>
                </c:pt>
                <c:pt idx="4">
                  <c:v>Muu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9</c:v>
                </c:pt>
                <c:pt idx="1">
                  <c:v>5</c:v>
                </c:pt>
                <c:pt idx="2">
                  <c:v>8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7-4A15-9824-B9F2A4D77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433270856717311"/>
          <c:y val="0.80646088364827062"/>
          <c:w val="0.68865163289528097"/>
          <c:h val="0.19156616182566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BA688-73B1-4908-BC53-76A24A46CA3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D14F1-95C9-4F6D-A70E-19522564D7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780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D14F1-95C9-4F6D-A70E-19522564D79F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890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3ED5B-C381-457A-A4B0-C8C6CDD0C191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9108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3ED5B-C381-457A-A4B0-C8C6CDD0C191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3069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3ED5B-C381-457A-A4B0-C8C6CDD0C191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6894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D14F1-95C9-4F6D-A70E-19522564D79F}" type="slidenum">
              <a:rPr lang="fi-FI" smtClean="0"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57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>
            <a:extLst>
              <a:ext uri="{FF2B5EF4-FFF2-40B4-BE49-F238E27FC236}">
                <a16:creationId xmlns:a16="http://schemas.microsoft.com/office/drawing/2014/main" id="{B20FD340-B185-6486-6834-A6CE8BBE16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" y="17584"/>
            <a:ext cx="12187066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fi-FI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20.9.2022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BD00-AB7F-4090-84D6-704AAA917BC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E08C843-93BD-9600-C6F5-15A8DE0B90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59" y="443288"/>
            <a:ext cx="2720081" cy="8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9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>
            <a:extLst>
              <a:ext uri="{FF2B5EF4-FFF2-40B4-BE49-F238E27FC236}">
                <a16:creationId xmlns:a16="http://schemas.microsoft.com/office/drawing/2014/main" id="{F03C2F85-748A-4CEF-7FDF-C574C38A5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" y="17584"/>
            <a:ext cx="12187066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477845" y="6343711"/>
            <a:ext cx="1440000" cy="365125"/>
          </a:xfrm>
        </p:spPr>
        <p:txBody>
          <a:bodyPr/>
          <a:lstStyle/>
          <a:p>
            <a:r>
              <a:rPr lang="fi-FI"/>
              <a:t>20.9.2022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86444" y="6346884"/>
            <a:ext cx="4114800" cy="365125"/>
          </a:xfrm>
        </p:spPr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913800" y="6346885"/>
            <a:ext cx="1440000" cy="365125"/>
          </a:xfrm>
        </p:spPr>
        <p:txBody>
          <a:bodyPr/>
          <a:lstStyle/>
          <a:p>
            <a:fld id="{3425BD00-AB7F-4090-84D6-704AAA917BC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6A7502D6-96F6-C93F-5BBB-88DC870A8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" y="5949536"/>
            <a:ext cx="2681646" cy="80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>
            <a:extLst>
              <a:ext uri="{FF2B5EF4-FFF2-40B4-BE49-F238E27FC236}">
                <a16:creationId xmlns:a16="http://schemas.microsoft.com/office/drawing/2014/main" id="{F03C2F85-748A-4CEF-7FDF-C574C38A5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" y="17584"/>
            <a:ext cx="12187066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6A7502D6-96F6-C93F-5BBB-88DC870A8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" y="5949536"/>
            <a:ext cx="2681646" cy="801892"/>
          </a:xfrm>
          <a:prstGeom prst="rect">
            <a:avLst/>
          </a:prstGeom>
        </p:spPr>
      </p:pic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477845" y="6343711"/>
            <a:ext cx="1440000" cy="365125"/>
          </a:xfrm>
        </p:spPr>
        <p:txBody>
          <a:bodyPr/>
          <a:lstStyle/>
          <a:p>
            <a:r>
              <a:rPr lang="fi-FI"/>
              <a:t>20.9.2022</a:t>
            </a:r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86444" y="6346884"/>
            <a:ext cx="4114800" cy="365125"/>
          </a:xfrm>
        </p:spPr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913800" y="6346885"/>
            <a:ext cx="1440000" cy="365125"/>
          </a:xfrm>
        </p:spPr>
        <p:txBody>
          <a:bodyPr/>
          <a:lstStyle/>
          <a:p>
            <a:fld id="{3425BD00-AB7F-4090-84D6-704AAA917B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997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9">
            <a:extLst>
              <a:ext uri="{FF2B5EF4-FFF2-40B4-BE49-F238E27FC236}">
                <a16:creationId xmlns:a16="http://schemas.microsoft.com/office/drawing/2014/main" id="{F03C2F85-748A-4CEF-7FDF-C574C38A5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" y="17584"/>
            <a:ext cx="12187066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6A7502D6-96F6-C93F-5BBB-88DC870A8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" y="5949536"/>
            <a:ext cx="2681646" cy="801892"/>
          </a:xfrm>
          <a:prstGeom prst="rect">
            <a:avLst/>
          </a:prstGeom>
        </p:spPr>
      </p:pic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477845" y="6343711"/>
            <a:ext cx="1440000" cy="365125"/>
          </a:xfrm>
        </p:spPr>
        <p:txBody>
          <a:bodyPr/>
          <a:lstStyle/>
          <a:p>
            <a:r>
              <a:rPr lang="fi-FI"/>
              <a:t>20.9.2022</a:t>
            </a: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86444" y="6346884"/>
            <a:ext cx="4114800" cy="365125"/>
          </a:xfrm>
        </p:spPr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913800" y="6346885"/>
            <a:ext cx="1440000" cy="365125"/>
          </a:xfrm>
        </p:spPr>
        <p:txBody>
          <a:bodyPr/>
          <a:lstStyle/>
          <a:p>
            <a:fld id="{3425BD00-AB7F-4090-84D6-704AAA917B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430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>
            <a:extLst>
              <a:ext uri="{FF2B5EF4-FFF2-40B4-BE49-F238E27FC236}">
                <a16:creationId xmlns:a16="http://schemas.microsoft.com/office/drawing/2014/main" id="{F03C2F85-748A-4CEF-7FDF-C574C38A5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" y="17584"/>
            <a:ext cx="12187066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6A7502D6-96F6-C93F-5BBB-88DC870A8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" y="5949536"/>
            <a:ext cx="2681646" cy="801892"/>
          </a:xfrm>
          <a:prstGeom prst="rect">
            <a:avLst/>
          </a:prstGeom>
        </p:spPr>
      </p:pic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477845" y="6343711"/>
            <a:ext cx="1440000" cy="365125"/>
          </a:xfrm>
        </p:spPr>
        <p:txBody>
          <a:bodyPr/>
          <a:lstStyle/>
          <a:p>
            <a:r>
              <a:rPr lang="fi-FI"/>
              <a:t>20.9.2022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86444" y="6346884"/>
            <a:ext cx="4114800" cy="365125"/>
          </a:xfrm>
        </p:spPr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913800" y="6346885"/>
            <a:ext cx="1440000" cy="365125"/>
          </a:xfrm>
        </p:spPr>
        <p:txBody>
          <a:bodyPr/>
          <a:lstStyle/>
          <a:p>
            <a:fld id="{3425BD00-AB7F-4090-84D6-704AAA917B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07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>
            <a:extLst>
              <a:ext uri="{FF2B5EF4-FFF2-40B4-BE49-F238E27FC236}">
                <a16:creationId xmlns:a16="http://schemas.microsoft.com/office/drawing/2014/main" id="{6A7502D6-96F6-C93F-5BBB-88DC870A8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" y="5949536"/>
            <a:ext cx="2681646" cy="801892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477845" y="6343711"/>
            <a:ext cx="1440000" cy="365125"/>
          </a:xfrm>
        </p:spPr>
        <p:txBody>
          <a:bodyPr/>
          <a:lstStyle/>
          <a:p>
            <a:r>
              <a:rPr lang="fi-FI"/>
              <a:t>20.9.2022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86444" y="6346884"/>
            <a:ext cx="4114800" cy="365125"/>
          </a:xfrm>
        </p:spPr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913800" y="6346885"/>
            <a:ext cx="1440000" cy="365125"/>
          </a:xfrm>
        </p:spPr>
        <p:txBody>
          <a:bodyPr/>
          <a:lstStyle/>
          <a:p>
            <a:fld id="{3425BD00-AB7F-4090-84D6-704AAA917B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898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>
            <a:extLst>
              <a:ext uri="{FF2B5EF4-FFF2-40B4-BE49-F238E27FC236}">
                <a16:creationId xmlns:a16="http://schemas.microsoft.com/office/drawing/2014/main" id="{D7894412-FC61-0A92-24EA-2B1B25D3F3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4400" baseline="0"/>
            </a:lvl1pPr>
          </a:lstStyle>
          <a:p>
            <a:r>
              <a:rPr lang="fi-FI"/>
              <a:t>Lopetusdian kiitosteksti tähän.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20.9.2022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BD00-AB7F-4090-84D6-704AAA917BC9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F93301DA-A12B-3310-07CD-8D59BC5559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77" y="5494821"/>
            <a:ext cx="2681646" cy="8018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192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i-FI"/>
              <a:t>20.9.2022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425BD00-AB7F-4090-84D6-704AAA917BC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80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hl.fi/tilastot-ja-data/tilastot-aiheittai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ampo.thl.fi/pivot/prod/fi/avohpaasy/pthjono01/fact_ahil_pthjono01?row=palveluntuottaja-486022&amp;row=measure-485314.484746.446227.&amp;column=odotusaika-25575.&amp;column=aika-108841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yvaep.fi/tietoa-ja-ohjeita/hoitoonpaasy-ja-odotusajat/" TargetMode="External"/><Relationship Id="rId4" Type="http://schemas.openxmlformats.org/officeDocument/2006/relationships/hyperlink" Target="https://sampo.thl.fi/pivot/prod/fi/avohpaasy/sthjono01/fact_ahil_sthjono01?row=area-10453.1004059.1004295.1004100.1003768.1004196.1003559.1003957.1003823.1003874.1004430.1003722.1004347.1003747.1004302.1004172.1004373.1004133.1003945.1004673.1003551.1004649.1003492.1003682.1003929.&amp;row=measure-485314.484746.446227.&amp;column=odotusaika-25575.&amp;column=aika-340847.429307.510033.660839.835338.1088412.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vaep.fi/uploads/2025/01/ikaihmisten-palvelut-odotusajat-1.7-31.12.2024.pdf" TargetMode="External"/><Relationship Id="rId2" Type="http://schemas.openxmlformats.org/officeDocument/2006/relationships/hyperlink" Target="https://www.hyvaep.fi/uploads/2024/07/ikaihmisten-palvelut-odotusajat-1.1.-30.6.2024-id-19641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3CADF2D-A876-1417-FE04-11BFF6EAD9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Omavalvonnan toteutumisen seurantaraportti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AB930384-DA4F-7B62-F5AB-565EF232D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Tilannekatsaus ajalta 1.9.-31.12.2024</a:t>
            </a:r>
          </a:p>
        </p:txBody>
      </p:sp>
    </p:spTree>
    <p:extLst>
      <p:ext uri="{BB962C8B-B14F-4D97-AF65-F5344CB8AC3E}">
        <p14:creationId xmlns:p14="http://schemas.microsoft.com/office/powerpoint/2010/main" val="14740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ED83A15-DD18-C8A5-9189-A4B4E4BC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200" dirty="0"/>
              <a:t>Määräaikojen ja mitoitusten valvonta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5FA136-9DF2-2ED8-BF51-E989870EF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fi-FI" sz="2200" dirty="0"/>
              <a:t>Terveyden- ja hyvinvoinnin laitos (THL) kerää säännöllisesti (yleensä kaksi kertaa vuodessa, keväällä ja syksyllä) määräaika- ja mitoitustietoja eri hyvinvointialueiden sosiaali- ja terveyspalveluista.</a:t>
            </a:r>
          </a:p>
          <a:p>
            <a:r>
              <a:rPr lang="fi-FI" sz="2200" dirty="0"/>
              <a:t>Tiedot julkaistaan aihealueittain hyvinvointialue- ja kuntakohtaisina raportteina THL:n nettisivuilla: </a:t>
            </a:r>
            <a:r>
              <a:rPr lang="fi-FI" sz="2200" dirty="0">
                <a:hlinkClick r:id="rId2"/>
              </a:rPr>
              <a:t>Tilastot aiheittain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77804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89B730-7051-17CB-CD49-444A5E5D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364"/>
          </a:xfrm>
        </p:spPr>
        <p:txBody>
          <a:bodyPr/>
          <a:lstStyle/>
          <a:p>
            <a:r>
              <a:rPr lang="fi-FI" dirty="0"/>
              <a:t>Lastensuojelun määräaikojen seuranta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ACE4D7-32C8-0DEE-C5AC-CF981F22A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AF5B7131-0458-15C8-173C-03BF60C35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957118"/>
              </p:ext>
            </p:extLst>
          </p:nvPr>
        </p:nvGraphicFramePr>
        <p:xfrm>
          <a:off x="985420" y="1444078"/>
          <a:ext cx="8824623" cy="4324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079">
                  <a:extLst>
                    <a:ext uri="{9D8B030D-6E8A-4147-A177-3AD203B41FA5}">
                      <a16:colId xmlns:a16="http://schemas.microsoft.com/office/drawing/2014/main" val="4202510362"/>
                    </a:ext>
                  </a:extLst>
                </a:gridCol>
                <a:gridCol w="2671634">
                  <a:extLst>
                    <a:ext uri="{9D8B030D-6E8A-4147-A177-3AD203B41FA5}">
                      <a16:colId xmlns:a16="http://schemas.microsoft.com/office/drawing/2014/main" val="1921125872"/>
                    </a:ext>
                  </a:extLst>
                </a:gridCol>
                <a:gridCol w="3239910">
                  <a:extLst>
                    <a:ext uri="{9D8B030D-6E8A-4147-A177-3AD203B41FA5}">
                      <a16:colId xmlns:a16="http://schemas.microsoft.com/office/drawing/2014/main" val="912666081"/>
                    </a:ext>
                  </a:extLst>
                </a:gridCol>
              </a:tblGrid>
              <a:tr h="1086929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Etelä-Pohjanmaan hyvinvointialue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</a:t>
                      </a:r>
                      <a:r>
                        <a:rPr lang="fi-FI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(1.10.2023-</a:t>
                      </a:r>
                    </a:p>
                    <a:p>
                      <a:r>
                        <a:rPr lang="fi-FI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31.3.2024)</a:t>
                      </a:r>
                    </a:p>
                    <a:p>
                      <a:endParaRPr lang="fi-FI" sz="16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fi-FI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THL:n keräämät tiedot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</a:t>
                      </a:r>
                      <a:r>
                        <a:rPr lang="fi-FI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(1.4.- </a:t>
                      </a:r>
                    </a:p>
                    <a:p>
                      <a:r>
                        <a:rPr lang="fi-FI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30.9.2024)</a:t>
                      </a:r>
                    </a:p>
                    <a:p>
                      <a:endParaRPr lang="fi-FI" sz="16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fi-FI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THL:n keräämät tiedot</a:t>
                      </a:r>
                      <a:endParaRPr lang="fi-FI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389380"/>
                  </a:ext>
                </a:extLst>
              </a:tr>
              <a:tr h="579363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Käsittely aloitettu 7 </a:t>
                      </a:r>
                      <a:r>
                        <a:rPr lang="fi-FI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arkipv</a:t>
                      </a:r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kuluessa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97,7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085140"/>
                  </a:ext>
                </a:extLst>
              </a:tr>
              <a:tr h="579363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Käsittely aloitettu 8-14 </a:t>
                      </a:r>
                      <a:r>
                        <a:rPr lang="fi-FI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arkipv</a:t>
                      </a:r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kuluessa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176448"/>
                  </a:ext>
                </a:extLst>
              </a:tr>
              <a:tr h="579363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Käsittely aloitettu yli 14 </a:t>
                      </a:r>
                      <a:r>
                        <a:rPr lang="fi-FI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arkipv</a:t>
                      </a:r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kuluessa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448106"/>
                  </a:ext>
                </a:extLst>
              </a:tr>
              <a:tr h="340802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Valmistunut 3 kk kuluessa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630856"/>
                  </a:ext>
                </a:extLst>
              </a:tr>
              <a:tr h="579363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Valmistunut yli 3:n mutta alle 4kk:n kuluessa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635860"/>
                  </a:ext>
                </a:extLst>
              </a:tr>
              <a:tr h="579363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Valmistunut 4 kk tai yli kuluessa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910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00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02E4D7-3636-D4EA-C551-BFEF54C32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Toimeentulotukihakemusten käsittelyajat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283B4A0A-2050-E9F6-DC2A-5145ECCA1D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670033"/>
              </p:ext>
            </p:extLst>
          </p:nvPr>
        </p:nvGraphicFramePr>
        <p:xfrm>
          <a:off x="838199" y="1825625"/>
          <a:ext cx="9637889" cy="271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501">
                  <a:extLst>
                    <a:ext uri="{9D8B030D-6E8A-4147-A177-3AD203B41FA5}">
                      <a16:colId xmlns:a16="http://schemas.microsoft.com/office/drawing/2014/main" val="1185810611"/>
                    </a:ext>
                  </a:extLst>
                </a:gridCol>
                <a:gridCol w="3315694">
                  <a:extLst>
                    <a:ext uri="{9D8B030D-6E8A-4147-A177-3AD203B41FA5}">
                      <a16:colId xmlns:a16="http://schemas.microsoft.com/office/drawing/2014/main" val="141601232"/>
                    </a:ext>
                  </a:extLst>
                </a:gridCol>
                <a:gridCol w="3315694">
                  <a:extLst>
                    <a:ext uri="{9D8B030D-6E8A-4147-A177-3AD203B41FA5}">
                      <a16:colId xmlns:a16="http://schemas.microsoft.com/office/drawing/2014/main" val="1079985756"/>
                    </a:ext>
                  </a:extLst>
                </a:gridCol>
              </a:tblGrid>
              <a:tr h="464968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Etelä-Pohjanmaan hyvinvointialue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</a:t>
                      </a:r>
                      <a:r>
                        <a:rPr lang="fi-FI" sz="18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(ajankohta 4 / 2024</a:t>
                      </a:r>
                    </a:p>
                    <a:p>
                      <a:r>
                        <a:rPr lang="fi-FI" sz="18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THL keräämä tieto</a:t>
                      </a:r>
                      <a:endParaRPr lang="fi-FI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</a:t>
                      </a:r>
                      <a:r>
                        <a:rPr lang="fi-FI" sz="18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(ajankohta 10/2024)</a:t>
                      </a:r>
                    </a:p>
                    <a:p>
                      <a:r>
                        <a:rPr lang="fi-FI" sz="18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THL keräämä tieto</a:t>
                      </a:r>
                      <a:endParaRPr lang="fi-FI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634967"/>
                  </a:ext>
                </a:extLst>
              </a:tr>
              <a:tr h="464968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Käsittely 0-7 arkipäivänä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010539"/>
                  </a:ext>
                </a:extLst>
              </a:tr>
              <a:tr h="464968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Käsittely 8-9 arkipäivänä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274192"/>
                  </a:ext>
                </a:extLst>
              </a:tr>
              <a:tr h="796215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Käsittely yli 9 arkipäivän jälkeen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271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135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90F62BE-25B3-DBF1-6F33-77CF6579C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4975"/>
            <a:ext cx="9144000" cy="1356189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Asiakaskokemus ja asiakaspalautteet</a:t>
            </a:r>
          </a:p>
        </p:txBody>
      </p:sp>
    </p:spTree>
    <p:extLst>
      <p:ext uri="{BB962C8B-B14F-4D97-AF65-F5344CB8AC3E}">
        <p14:creationId xmlns:p14="http://schemas.microsoft.com/office/powerpoint/2010/main" val="1808685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3999" y="1909823"/>
            <a:ext cx="9760527" cy="3599726"/>
          </a:xfrm>
          <a:effectLst>
            <a:glow rad="228600">
              <a:schemeClr val="accent2">
                <a:lumMod val="60000"/>
                <a:lumOff val="40000"/>
                <a:alpha val="40000"/>
              </a:schemeClr>
            </a:glow>
            <a:softEdge rad="12700"/>
          </a:effectLst>
        </p:spPr>
        <p:txBody>
          <a:bodyPr>
            <a:normAutofit fontScale="90000"/>
          </a:bodyPr>
          <a:lstStyle/>
          <a:p>
            <a:pPr algn="l"/>
            <a:br>
              <a:rPr lang="fi-FI" dirty="0"/>
            </a:br>
            <a:br>
              <a:rPr lang="fi-FI" dirty="0"/>
            </a:br>
            <a:r>
              <a:rPr lang="fi-FI" dirty="0"/>
              <a:t>Asiakaskokemus NPS</a:t>
            </a:r>
            <a:br>
              <a:rPr lang="fi-FI" dirty="0"/>
            </a:br>
            <a:br>
              <a:rPr lang="fi-FI" sz="4000" dirty="0"/>
            </a:br>
            <a:r>
              <a:rPr lang="fi-FI" sz="3200" dirty="0"/>
              <a:t>- palvelun suositteluhalukkuus   </a:t>
            </a:r>
            <a:br>
              <a:rPr lang="fi-FI" sz="3200" dirty="0"/>
            </a:br>
            <a:r>
              <a:rPr lang="fi-FI" sz="3200" dirty="0"/>
              <a:t>  Etelä-Pohjanmaan hyvinvointialueella</a:t>
            </a:r>
            <a:br>
              <a:rPr lang="fi-FI" sz="4000" dirty="0"/>
            </a:br>
            <a:r>
              <a:rPr lang="fi-FI" sz="4000" dirty="0"/>
              <a:t> 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Y</a:t>
            </a:r>
            <a:r>
              <a:rPr lang="fi-FI" sz="2000" dirty="0"/>
              <a:t>htenäinen asiakaspalautemalli (THL)</a:t>
            </a:r>
            <a:br>
              <a:rPr lang="fi-FI" sz="2000" dirty="0"/>
            </a:br>
            <a:r>
              <a:rPr lang="fi-FI" sz="4000" dirty="0"/>
              <a:t>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5509549"/>
            <a:ext cx="9144000" cy="116107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i-FI" dirty="0">
                <a:solidFill>
                  <a:srgbClr val="FF6600"/>
                </a:solidFill>
              </a:rPr>
              <a:t>Asiakaspalaute 01-04/2024</a:t>
            </a:r>
          </a:p>
          <a:p>
            <a:pPr algn="l"/>
            <a:r>
              <a:rPr lang="fi-FI" dirty="0">
                <a:solidFill>
                  <a:srgbClr val="FF6600"/>
                </a:solidFill>
              </a:rPr>
              <a:t>Asiakaspalaute 05-08/2024</a:t>
            </a:r>
          </a:p>
          <a:p>
            <a:pPr algn="l"/>
            <a:r>
              <a:rPr lang="fi-FI" dirty="0">
                <a:solidFill>
                  <a:srgbClr val="FF6600"/>
                </a:solidFill>
              </a:rPr>
              <a:t>Asiakaspalaute 09-12/2024</a:t>
            </a:r>
          </a:p>
        </p:txBody>
      </p:sp>
    </p:spTree>
    <p:extLst>
      <p:ext uri="{BB962C8B-B14F-4D97-AF65-F5344CB8AC3E}">
        <p14:creationId xmlns:p14="http://schemas.microsoft.com/office/powerpoint/2010/main" val="1351271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9A9ACF-677D-D94B-3091-817F0C32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Tietoa palautteen annosta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8D674654-0207-E728-1941-F55E5D3E67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4871" y="1690688"/>
          <a:ext cx="8194876" cy="2082659"/>
        </p:xfrm>
        <a:graphic>
          <a:graphicData uri="http://schemas.openxmlformats.org/drawingml/2006/table">
            <a:tbl>
              <a:tblPr firstRow="1" firstCol="1" bandRow="1"/>
              <a:tblGrid>
                <a:gridCol w="1964933">
                  <a:extLst>
                    <a:ext uri="{9D8B030D-6E8A-4147-A177-3AD203B41FA5}">
                      <a16:colId xmlns:a16="http://schemas.microsoft.com/office/drawing/2014/main" val="2546048798"/>
                    </a:ext>
                  </a:extLst>
                </a:gridCol>
                <a:gridCol w="1964933">
                  <a:extLst>
                    <a:ext uri="{9D8B030D-6E8A-4147-A177-3AD203B41FA5}">
                      <a16:colId xmlns:a16="http://schemas.microsoft.com/office/drawing/2014/main" val="677104031"/>
                    </a:ext>
                  </a:extLst>
                </a:gridCol>
                <a:gridCol w="1965783">
                  <a:extLst>
                    <a:ext uri="{9D8B030D-6E8A-4147-A177-3AD203B41FA5}">
                      <a16:colId xmlns:a16="http://schemas.microsoft.com/office/drawing/2014/main" val="3246652737"/>
                    </a:ext>
                  </a:extLst>
                </a:gridCol>
                <a:gridCol w="2299227">
                  <a:extLst>
                    <a:ext uri="{9D8B030D-6E8A-4147-A177-3AD203B41FA5}">
                      <a16:colId xmlns:a16="http://schemas.microsoft.com/office/drawing/2014/main" val="2120018645"/>
                    </a:ext>
                  </a:extLst>
                </a:gridCol>
              </a:tblGrid>
              <a:tr h="686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 b="1" i="0" kern="100" baseline="0" dirty="0">
                          <a:solidFill>
                            <a:srgbClr val="FFFFFF"/>
                          </a:solidFill>
                          <a:effectLst/>
                          <a:highlight>
                            <a:srgbClr val="E97132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Palautteen antaja</a:t>
                      </a:r>
                      <a:endParaRPr lang="fi-FI" sz="1800" b="1" i="0" kern="100" baseline="0" dirty="0">
                        <a:effectLst/>
                        <a:highlight>
                          <a:srgbClr val="E9713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 b="1" i="0" kern="100" baseline="0" dirty="0">
                          <a:solidFill>
                            <a:srgbClr val="FFFFFF"/>
                          </a:solidFill>
                          <a:effectLst/>
                          <a:highlight>
                            <a:srgbClr val="E97132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01-04/2024</a:t>
                      </a:r>
                      <a:endParaRPr lang="fi-FI" sz="1800" b="1" i="0" kern="100" baseline="0" dirty="0">
                        <a:effectLst/>
                        <a:highlight>
                          <a:srgbClr val="E9713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 b="1" i="0" kern="100" baseline="0" dirty="0">
                          <a:solidFill>
                            <a:srgbClr val="FFFFFF"/>
                          </a:solidFill>
                          <a:effectLst/>
                          <a:highlight>
                            <a:srgbClr val="E97132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05-08/2024</a:t>
                      </a:r>
                      <a:endParaRPr lang="fi-FI" sz="1800" b="1" i="0" kern="100" baseline="0" dirty="0">
                        <a:effectLst/>
                        <a:highlight>
                          <a:srgbClr val="E9713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 b="1" i="0" kern="100" baseline="0" dirty="0">
                          <a:solidFill>
                            <a:srgbClr val="FFFFFF"/>
                          </a:solidFill>
                          <a:effectLst/>
                          <a:highlight>
                            <a:srgbClr val="E97132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09-12/2024</a:t>
                      </a:r>
                      <a:endParaRPr lang="fi-FI" sz="1800" b="1" i="0" kern="100" baseline="0" dirty="0">
                        <a:effectLst/>
                        <a:highlight>
                          <a:srgbClr val="E9713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043185"/>
                  </a:ext>
                </a:extLst>
              </a:tr>
              <a:tr h="347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 b="1" kern="100" baseline="0">
                          <a:solidFill>
                            <a:srgbClr val="FFFFFF"/>
                          </a:solidFill>
                          <a:effectLst/>
                          <a:highlight>
                            <a:srgbClr val="E97132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Asiakas</a:t>
                      </a:r>
                      <a:endParaRPr lang="fi-FI" sz="1800" kern="100" baseline="0">
                        <a:effectLst/>
                        <a:highlight>
                          <a:srgbClr val="E9713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 b="1" kern="10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988</a:t>
                      </a:r>
                      <a:endParaRPr lang="fi-FI" sz="1800" b="1" kern="100" baseline="0" dirty="0">
                        <a:effectLst/>
                        <a:highlight>
                          <a:srgbClr val="F6C5A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 b="1" kern="10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735</a:t>
                      </a:r>
                      <a:endParaRPr lang="fi-FI" sz="1800" b="1" kern="100" baseline="0" dirty="0">
                        <a:effectLst/>
                        <a:highlight>
                          <a:srgbClr val="F6C5A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 kern="100" baseline="0" dirty="0">
                          <a:effectLst/>
                          <a:highlight>
                            <a:srgbClr val="F6C5AC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i-FI" sz="1800" b="1" kern="100" baseline="0" dirty="0">
                          <a:effectLst/>
                          <a:highlight>
                            <a:srgbClr val="F6C5AC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1 272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047919"/>
                  </a:ext>
                </a:extLst>
              </a:tr>
              <a:tr h="352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 b="1" kern="100" baseline="0">
                          <a:solidFill>
                            <a:srgbClr val="FFFFFF"/>
                          </a:solidFill>
                          <a:effectLst/>
                          <a:highlight>
                            <a:srgbClr val="E97132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Läheinen</a:t>
                      </a:r>
                      <a:endParaRPr lang="fi-FI" sz="1800" kern="100" baseline="0">
                        <a:effectLst/>
                        <a:highlight>
                          <a:srgbClr val="E9713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 b="1" kern="10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AE2D5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142</a:t>
                      </a:r>
                      <a:endParaRPr lang="fi-FI" sz="1800" b="1" kern="100" baseline="0" dirty="0">
                        <a:effectLst/>
                        <a:highlight>
                          <a:srgbClr val="FAE2D5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 b="1" kern="10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AE2D5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118</a:t>
                      </a:r>
                      <a:endParaRPr lang="fi-FI" sz="1800" b="1" kern="100" baseline="0" dirty="0">
                        <a:effectLst/>
                        <a:highlight>
                          <a:srgbClr val="FAE2D5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 b="1" kern="100" baseline="0" dirty="0">
                          <a:effectLst/>
                          <a:highlight>
                            <a:srgbClr val="FAE2D5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183</a:t>
                      </a:r>
                      <a:r>
                        <a:rPr lang="fi-FI" sz="1800" kern="100" baseline="0" dirty="0">
                          <a:effectLst/>
                          <a:highlight>
                            <a:srgbClr val="FAE2D5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4648"/>
                  </a:ext>
                </a:extLst>
              </a:tr>
              <a:tr h="347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 b="1" kern="100" baseline="0">
                          <a:solidFill>
                            <a:srgbClr val="FFFFFF"/>
                          </a:solidFill>
                          <a:effectLst/>
                          <a:highlight>
                            <a:srgbClr val="E97132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Muu</a:t>
                      </a:r>
                      <a:endParaRPr lang="fi-FI" sz="1800" kern="100" baseline="0">
                        <a:effectLst/>
                        <a:highlight>
                          <a:srgbClr val="E9713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 b="1" kern="10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40</a:t>
                      </a:r>
                      <a:endParaRPr lang="fi-FI" sz="1800" b="1" kern="100" baseline="0" dirty="0">
                        <a:effectLst/>
                        <a:highlight>
                          <a:srgbClr val="F6C5A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 b="1" kern="10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fi-FI" sz="1800" b="1" kern="100" baseline="0" dirty="0">
                        <a:effectLst/>
                        <a:highlight>
                          <a:srgbClr val="F6C5A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 b="1" kern="100" baseline="0" dirty="0">
                          <a:effectLst/>
                          <a:highlight>
                            <a:srgbClr val="F6C5AC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fi-FI" sz="1800" kern="100" baseline="0" dirty="0">
                          <a:effectLst/>
                          <a:highlight>
                            <a:srgbClr val="F6C5AC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389460"/>
                  </a:ext>
                </a:extLst>
              </a:tr>
              <a:tr h="347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 b="1" kern="100" baseline="0" dirty="0">
                          <a:solidFill>
                            <a:srgbClr val="FFFFFF"/>
                          </a:solidFill>
                          <a:effectLst/>
                          <a:highlight>
                            <a:srgbClr val="E97132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800" kern="100" baseline="0" dirty="0">
                        <a:effectLst/>
                        <a:highlight>
                          <a:srgbClr val="E9713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 kern="100" baseline="0" dirty="0">
                          <a:effectLst/>
                          <a:highlight>
                            <a:srgbClr val="FAE2D5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 kern="100" baseline="0">
                          <a:effectLst/>
                          <a:highlight>
                            <a:srgbClr val="FAE2D5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 kern="100" baseline="0" dirty="0">
                          <a:effectLst/>
                          <a:highlight>
                            <a:srgbClr val="FAE2D5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733713"/>
                  </a:ext>
                </a:extLst>
              </a:tr>
            </a:tbl>
          </a:graphicData>
        </a:graphic>
      </p:graphicFrame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8B1976F6-A427-BC8F-2D02-E3A447DBBD52}"/>
              </a:ext>
            </a:extLst>
          </p:cNvPr>
          <p:cNvGraphicFramePr>
            <a:graphicFrameLocks noGrp="1"/>
          </p:cNvGraphicFramePr>
          <p:nvPr/>
        </p:nvGraphicFramePr>
        <p:xfrm>
          <a:off x="1064871" y="4097436"/>
          <a:ext cx="8194876" cy="2082660"/>
        </p:xfrm>
        <a:graphic>
          <a:graphicData uri="http://schemas.openxmlformats.org/drawingml/2006/table">
            <a:tbl>
              <a:tblPr firstRow="1" firstCol="1" bandRow="1"/>
              <a:tblGrid>
                <a:gridCol w="2048719">
                  <a:extLst>
                    <a:ext uri="{9D8B030D-6E8A-4147-A177-3AD203B41FA5}">
                      <a16:colId xmlns:a16="http://schemas.microsoft.com/office/drawing/2014/main" val="1124906411"/>
                    </a:ext>
                  </a:extLst>
                </a:gridCol>
                <a:gridCol w="1944547">
                  <a:extLst>
                    <a:ext uri="{9D8B030D-6E8A-4147-A177-3AD203B41FA5}">
                      <a16:colId xmlns:a16="http://schemas.microsoft.com/office/drawing/2014/main" val="3570949708"/>
                    </a:ext>
                  </a:extLst>
                </a:gridCol>
                <a:gridCol w="1979271">
                  <a:extLst>
                    <a:ext uri="{9D8B030D-6E8A-4147-A177-3AD203B41FA5}">
                      <a16:colId xmlns:a16="http://schemas.microsoft.com/office/drawing/2014/main" val="3733667811"/>
                    </a:ext>
                  </a:extLst>
                </a:gridCol>
                <a:gridCol w="2222339">
                  <a:extLst>
                    <a:ext uri="{9D8B030D-6E8A-4147-A177-3AD203B41FA5}">
                      <a16:colId xmlns:a16="http://schemas.microsoft.com/office/drawing/2014/main" val="2417837919"/>
                    </a:ext>
                  </a:extLst>
                </a:gridCol>
              </a:tblGrid>
              <a:tr h="594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kern="100" baseline="0">
                          <a:solidFill>
                            <a:srgbClr val="FFFFFF"/>
                          </a:solidFill>
                          <a:effectLst/>
                          <a:highlight>
                            <a:srgbClr val="E97132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Asioitko tällä käynnillä</a:t>
                      </a:r>
                      <a:endParaRPr lang="fi-FI" sz="1600" b="1" kern="100" baseline="0">
                        <a:effectLst/>
                        <a:highlight>
                          <a:srgbClr val="E9713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kern="100" baseline="0">
                          <a:solidFill>
                            <a:srgbClr val="FFFFFF"/>
                          </a:solidFill>
                          <a:effectLst/>
                          <a:highlight>
                            <a:srgbClr val="E97132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01-04/2024</a:t>
                      </a:r>
                      <a:endParaRPr lang="fi-FI" sz="1600" b="1" kern="100" baseline="0">
                        <a:effectLst/>
                        <a:highlight>
                          <a:srgbClr val="E9713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kern="100" baseline="0">
                          <a:solidFill>
                            <a:srgbClr val="FFFFFF"/>
                          </a:solidFill>
                          <a:effectLst/>
                          <a:highlight>
                            <a:srgbClr val="E97132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05-08/2024</a:t>
                      </a:r>
                      <a:endParaRPr lang="fi-FI" sz="1600" b="1" kern="100" baseline="0">
                        <a:effectLst/>
                        <a:highlight>
                          <a:srgbClr val="E9713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kern="100" baseline="0">
                          <a:solidFill>
                            <a:srgbClr val="FFFFFF"/>
                          </a:solidFill>
                          <a:effectLst/>
                          <a:highlight>
                            <a:srgbClr val="E97132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09-12/2024</a:t>
                      </a:r>
                      <a:endParaRPr lang="fi-FI" sz="1600" b="1" kern="100" baseline="0">
                        <a:effectLst/>
                        <a:highlight>
                          <a:srgbClr val="E9713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385702"/>
                  </a:ext>
                </a:extLst>
              </a:tr>
              <a:tr h="594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kern="100" baseline="0">
                          <a:solidFill>
                            <a:srgbClr val="FFFFFF"/>
                          </a:solidFill>
                          <a:effectLst/>
                          <a:highlight>
                            <a:srgbClr val="E97132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paikan päällä</a:t>
                      </a:r>
                      <a:endParaRPr lang="fi-FI" sz="1600" b="1" kern="100" baseline="0">
                        <a:effectLst/>
                        <a:highlight>
                          <a:srgbClr val="E9713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kern="10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963</a:t>
                      </a:r>
                      <a:endParaRPr lang="fi-FI" sz="1600" b="1" kern="100" baseline="0" dirty="0">
                        <a:effectLst/>
                        <a:highlight>
                          <a:srgbClr val="F6C5A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kern="100" baseline="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fi-FI" sz="1600" b="1" kern="100" baseline="0">
                        <a:effectLst/>
                        <a:highlight>
                          <a:srgbClr val="F6C5A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kern="100" baseline="0" dirty="0">
                          <a:effectLst/>
                          <a:highlight>
                            <a:srgbClr val="F6C5AC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1 173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418891"/>
                  </a:ext>
                </a:extLst>
              </a:tr>
              <a:tr h="594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kern="100" baseline="0">
                          <a:solidFill>
                            <a:srgbClr val="FFFFFF"/>
                          </a:solidFill>
                          <a:effectLst/>
                          <a:highlight>
                            <a:srgbClr val="E97132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etäyhteydellä</a:t>
                      </a:r>
                      <a:endParaRPr lang="fi-FI" sz="1600" b="1" kern="100" baseline="0">
                        <a:effectLst/>
                        <a:highlight>
                          <a:srgbClr val="E9713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kern="10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AE2D5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112</a:t>
                      </a:r>
                      <a:endParaRPr lang="fi-FI" sz="1600" b="1" kern="100" baseline="0" dirty="0">
                        <a:effectLst/>
                        <a:highlight>
                          <a:srgbClr val="FAE2D5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kern="10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AE2D5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lang="fi-FI" sz="1600" b="1" kern="100" baseline="0" dirty="0">
                        <a:effectLst/>
                        <a:highlight>
                          <a:srgbClr val="FAE2D5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b="1" kern="100" baseline="0" dirty="0">
                          <a:effectLst/>
                          <a:highlight>
                            <a:srgbClr val="FAE2D5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320540"/>
                  </a:ext>
                </a:extLst>
              </a:tr>
              <a:tr h="299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E97132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kern="100">
                        <a:effectLst/>
                        <a:highlight>
                          <a:srgbClr val="E9713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>
                          <a:effectLst/>
                          <a:highlight>
                            <a:srgbClr val="F6C5AC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>
                          <a:effectLst/>
                          <a:highlight>
                            <a:srgbClr val="F6C5AC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  <a:highlight>
                            <a:srgbClr val="F6C5AC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19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61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25A526-B12D-2A5C-B73C-AFA0DA56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1950"/>
            <a:ext cx="10515600" cy="1696075"/>
          </a:xfrm>
        </p:spPr>
        <p:txBody>
          <a:bodyPr/>
          <a:lstStyle/>
          <a:p>
            <a:r>
              <a:rPr lang="fi-FI" dirty="0"/>
              <a:t>Asiakaskokemus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65B7B6-C2CB-183F-CAB1-AEA8530C5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9150"/>
            <a:ext cx="10515600" cy="535781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i-FI" sz="6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NPS on asiakastyytyväisyyden mittari, palvelun suositteluhalukkuus. </a:t>
            </a:r>
          </a:p>
          <a:p>
            <a:pPr marL="0" indent="0">
              <a:buNone/>
            </a:pPr>
            <a:r>
              <a:rPr lang="fi-FI" sz="6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NPS on indeksi, joka perustuu yhteen kysymykseen: ”</a:t>
            </a:r>
            <a:r>
              <a:rPr lang="fi-FI" sz="64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Kuinka todennäköisesti suosittelisit saamaasi palvelua läheisellesi?</a:t>
            </a:r>
            <a:r>
              <a:rPr lang="fi-FI" sz="6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”. </a:t>
            </a:r>
          </a:p>
          <a:p>
            <a:pPr marL="0" indent="0">
              <a:buNone/>
            </a:pPr>
            <a:r>
              <a:rPr lang="fi-FI" sz="6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Kysymykseen vastataan asteikolla 0-10, jossa 0 tarkoittaa, ettei suosittelisit lainkaan ja 10 tarkoittaa, että suosittelisit erittäin todennäköisesti. </a:t>
            </a:r>
          </a:p>
          <a:p>
            <a:pPr marL="0" indent="0">
              <a:buNone/>
            </a:pPr>
            <a:r>
              <a:rPr lang="fi-FI" sz="64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NPS voi saada arvon -100 – 100. </a:t>
            </a:r>
          </a:p>
          <a:p>
            <a:pPr marL="0" indent="0">
              <a:buNone/>
            </a:pPr>
            <a:endParaRPr lang="fi-FI" sz="64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8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80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NPS </a:t>
            </a:r>
            <a:r>
              <a:rPr lang="fi-FI" sz="8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(01-04/2024) </a:t>
            </a:r>
            <a:r>
              <a:rPr lang="fi-FI" sz="80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58.</a:t>
            </a:r>
          </a:p>
          <a:p>
            <a:pPr marL="0" indent="0">
              <a:buNone/>
            </a:pPr>
            <a:r>
              <a:rPr lang="fi-FI" sz="8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fi-FI" sz="5600" kern="100" dirty="0">
                <a:solidFill>
                  <a:schemeClr val="accent2">
                    <a:lumMod val="7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Suosittelijat: 10 (1590), 9 (579)</a:t>
            </a:r>
          </a:p>
          <a:p>
            <a:pPr marL="0" indent="0">
              <a:buNone/>
            </a:pPr>
            <a:r>
              <a:rPr lang="fi-FI" sz="5600" kern="100" dirty="0">
                <a:solidFill>
                  <a:schemeClr val="accent2">
                    <a:lumMod val="7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	Arvostelijat: 6 (34), 5 (53), 4 (36), 3 (51), 2 (51), 1 (67), 0 (176)</a:t>
            </a:r>
          </a:p>
          <a:p>
            <a:pPr marL="0" indent="0">
              <a:buNone/>
            </a:pPr>
            <a:r>
              <a:rPr lang="fi-FI" sz="5600" kern="100" dirty="0">
                <a:solidFill>
                  <a:schemeClr val="accent2">
                    <a:lumMod val="7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fi-FI" sz="5600" b="1" kern="100" dirty="0">
                <a:solidFill>
                  <a:schemeClr val="accent2">
                    <a:lumMod val="7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Vastaajamäärä 3855</a:t>
            </a:r>
            <a:r>
              <a:rPr lang="fi-FI" sz="5600" kern="100" dirty="0">
                <a:solidFill>
                  <a:schemeClr val="accent2">
                    <a:lumMod val="7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 Asiakastyytyväisyyden keskiarvo 8,3 (0-10).</a:t>
            </a:r>
          </a:p>
          <a:p>
            <a:pPr marL="0" indent="0">
              <a:buNone/>
            </a:pPr>
            <a:r>
              <a:rPr lang="fi-FI" sz="80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NPS </a:t>
            </a:r>
            <a:r>
              <a:rPr lang="fi-FI" sz="8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(05-08/2024) </a:t>
            </a:r>
            <a:r>
              <a:rPr lang="fi-FI" sz="80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57.</a:t>
            </a:r>
          </a:p>
          <a:p>
            <a:pPr marL="0" indent="0">
              <a:buNone/>
            </a:pPr>
            <a:r>
              <a:rPr lang="fi-FI" sz="8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fi-FI" sz="5600" kern="100" dirty="0">
                <a:solidFill>
                  <a:schemeClr val="accent2">
                    <a:lumMod val="7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Suosittelijat: 10 (1467), 9 (593)</a:t>
            </a:r>
          </a:p>
          <a:p>
            <a:pPr marL="0" indent="0">
              <a:buNone/>
            </a:pPr>
            <a:r>
              <a:rPr lang="fi-FI" sz="5600" kern="100" dirty="0">
                <a:solidFill>
                  <a:schemeClr val="accent2">
                    <a:lumMod val="7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	Arvostelijat: 6 (43), 5 (58), 4 (35), 3 (33), 2 (53), 1 (70), 0 (142)</a:t>
            </a:r>
          </a:p>
          <a:p>
            <a:pPr marL="0" indent="0">
              <a:buNone/>
            </a:pPr>
            <a:r>
              <a:rPr lang="fi-FI" sz="5600" kern="100" dirty="0">
                <a:solidFill>
                  <a:schemeClr val="accent2">
                    <a:lumMod val="7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fi-FI" sz="5600" b="1" kern="100" dirty="0">
                <a:solidFill>
                  <a:schemeClr val="accent2">
                    <a:lumMod val="7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Vastaajamäärä 3206</a:t>
            </a:r>
            <a:r>
              <a:rPr lang="fi-FI" sz="5600" kern="100" dirty="0">
                <a:solidFill>
                  <a:schemeClr val="accent2">
                    <a:lumMod val="7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 Asiakastyytyväisyyden keskiarvo 8,3 (0-10).</a:t>
            </a:r>
          </a:p>
          <a:p>
            <a:pPr marL="0" indent="0">
              <a:buNone/>
            </a:pPr>
            <a:r>
              <a:rPr lang="fi-FI" sz="80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NPS </a:t>
            </a:r>
            <a:r>
              <a:rPr lang="fi-FI" sz="8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(09-12/2024) </a:t>
            </a:r>
            <a:r>
              <a:rPr lang="fi-FI" sz="80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58.</a:t>
            </a:r>
          </a:p>
          <a:p>
            <a:pPr marL="0" indent="0">
              <a:buNone/>
            </a:pPr>
            <a:r>
              <a:rPr lang="fi-FI" sz="8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fi-FI" sz="5600" kern="100" dirty="0">
                <a:solidFill>
                  <a:schemeClr val="accent2">
                    <a:lumMod val="7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Suosittelijat: 10 (1938), 9 (752)</a:t>
            </a:r>
          </a:p>
          <a:p>
            <a:pPr marL="0" indent="0">
              <a:buNone/>
            </a:pPr>
            <a:r>
              <a:rPr lang="fi-FI" sz="5600" kern="100" dirty="0">
                <a:solidFill>
                  <a:schemeClr val="accent2">
                    <a:lumMod val="7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	Arvostelijat: 6 (59), 5 (81), 4 (54), 3 (69), 2 (47), 1 (63), 0 (191)</a:t>
            </a:r>
          </a:p>
          <a:p>
            <a:pPr marL="0" indent="0">
              <a:buNone/>
            </a:pPr>
            <a:r>
              <a:rPr lang="fi-FI" sz="5600" kern="100" dirty="0">
                <a:solidFill>
                  <a:schemeClr val="accent2">
                    <a:lumMod val="7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fi-FI" sz="5600" b="1" kern="100" dirty="0">
                <a:solidFill>
                  <a:schemeClr val="accent2">
                    <a:lumMod val="7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Vastaajamäärä 3660</a:t>
            </a:r>
            <a:r>
              <a:rPr lang="fi-FI" sz="5600" kern="100" dirty="0">
                <a:solidFill>
                  <a:schemeClr val="accent2">
                    <a:lumMod val="7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 Asiakastyytyväisyyden keskiarvo 8,4 (0-10).</a:t>
            </a:r>
          </a:p>
          <a:p>
            <a:pPr marL="0" indent="0">
              <a:buNone/>
            </a:pPr>
            <a:endParaRPr lang="fi-FI" sz="56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5600" kern="100" dirty="0">
              <a:solidFill>
                <a:schemeClr val="accent2">
                  <a:lumMod val="75000"/>
                </a:schemeClr>
              </a:solidFill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56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	 </a:t>
            </a:r>
            <a:endParaRPr lang="fi-FI" sz="2800" b="1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	                                                                                                                     </a:t>
            </a:r>
            <a:endParaRPr lang="fi-FI" sz="2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5515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1E2213-57AA-79D3-81A2-3E8CB2FA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Asiakaskokemus NPS 58</a:t>
            </a:r>
          </a:p>
        </p:txBody>
      </p:sp>
      <p:pic>
        <p:nvPicPr>
          <p:cNvPr id="5" name="Sisällön paikkamerkki 4" descr="Kuva, joka sisältää kohteen Grafiikka, graafinen suunnittelu, ympyrä, Fontti&#10;&#10;Kuvaus luotu automaattisesti">
            <a:extLst>
              <a:ext uri="{FF2B5EF4-FFF2-40B4-BE49-F238E27FC236}">
                <a16:creationId xmlns:a16="http://schemas.microsoft.com/office/drawing/2014/main" id="{896BDC77-9EA4-649D-E303-BBC67208A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69" y="1825625"/>
            <a:ext cx="9909462" cy="4351338"/>
          </a:xfrm>
        </p:spPr>
      </p:pic>
    </p:spTree>
    <p:extLst>
      <p:ext uri="{BB962C8B-B14F-4D97-AF65-F5344CB8AC3E}">
        <p14:creationId xmlns:p14="http://schemas.microsoft.com/office/powerpoint/2010/main" val="2700854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23A6FE-1334-BB7E-FB5C-B76CADE2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Asiakaskokemus – väittämät </a:t>
            </a:r>
            <a:br>
              <a:rPr lang="fi-FI" dirty="0"/>
            </a:br>
            <a:r>
              <a:rPr lang="fi-FI" sz="2800" dirty="0">
                <a:solidFill>
                  <a:schemeClr val="accent4">
                    <a:lumMod val="75000"/>
                  </a:schemeClr>
                </a:solidFill>
              </a:rPr>
              <a:t>- ajankohta 01-04/2024</a:t>
            </a:r>
            <a:endParaRPr lang="fi-FI" sz="2800" b="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2850FCAF-306F-0EDA-FD34-F125C8E0A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9984"/>
            <a:ext cx="9660038" cy="4714991"/>
          </a:xfrm>
        </p:spPr>
      </p:pic>
    </p:spTree>
    <p:extLst>
      <p:ext uri="{BB962C8B-B14F-4D97-AF65-F5344CB8AC3E}">
        <p14:creationId xmlns:p14="http://schemas.microsoft.com/office/powerpoint/2010/main" val="1264950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23A6FE-1334-BB7E-FB5C-B76CADE2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Asiakaskokemus – väittämät </a:t>
            </a:r>
            <a:br>
              <a:rPr lang="fi-FI" dirty="0"/>
            </a:br>
            <a:r>
              <a:rPr lang="fi-FI" sz="2800" dirty="0">
                <a:solidFill>
                  <a:schemeClr val="accent4">
                    <a:lumMod val="75000"/>
                  </a:schemeClr>
                </a:solidFill>
              </a:rPr>
              <a:t>- ajankohta 05-08/2024</a:t>
            </a:r>
            <a:endParaRPr lang="fi-FI" sz="2800" b="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492FBF37-5D4E-082D-14D5-05AFA6D9F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58411"/>
            <a:ext cx="9752836" cy="4734046"/>
          </a:xfrm>
        </p:spPr>
      </p:pic>
    </p:spTree>
    <p:extLst>
      <p:ext uri="{BB962C8B-B14F-4D97-AF65-F5344CB8AC3E}">
        <p14:creationId xmlns:p14="http://schemas.microsoft.com/office/powerpoint/2010/main" val="141113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36E88F-37DF-EF28-4A91-67AE7498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Etelä-Pohjanmaan hyvinvointialue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0D13401F-5704-FB40-AD34-25BF9B7EB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8335" y="1858169"/>
            <a:ext cx="7576457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6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23A6FE-1334-BB7E-FB5C-B76CADE2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Asiakaskokemus – väittämät </a:t>
            </a:r>
            <a:br>
              <a:rPr lang="fi-FI" dirty="0"/>
            </a:br>
            <a:r>
              <a:rPr lang="fi-FI" sz="2800" dirty="0">
                <a:solidFill>
                  <a:schemeClr val="accent2">
                    <a:lumMod val="75000"/>
                  </a:schemeClr>
                </a:solidFill>
              </a:rPr>
              <a:t>- ajankohta 09-12/2024</a:t>
            </a:r>
            <a:endParaRPr lang="fi-FI" sz="2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E2209B92-B29B-B2CA-8871-825EB84BE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730" y="1474469"/>
            <a:ext cx="9326880" cy="4646139"/>
          </a:xfrm>
        </p:spPr>
      </p:pic>
    </p:spTree>
    <p:extLst>
      <p:ext uri="{BB962C8B-B14F-4D97-AF65-F5344CB8AC3E}">
        <p14:creationId xmlns:p14="http://schemas.microsoft.com/office/powerpoint/2010/main" val="2154688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0502D4-C6C2-05A5-4098-7FB867EA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Asiakaspalautteiden käsittely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37B9A5CF-4AAF-6C6C-5CD9-F3E5D0E59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735605"/>
              </p:ext>
            </p:extLst>
          </p:nvPr>
        </p:nvGraphicFramePr>
        <p:xfrm>
          <a:off x="838200" y="1825625"/>
          <a:ext cx="10515596" cy="3571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7950">
                  <a:extLst>
                    <a:ext uri="{9D8B030D-6E8A-4147-A177-3AD203B41FA5}">
                      <a16:colId xmlns:a16="http://schemas.microsoft.com/office/drawing/2014/main" val="450611775"/>
                    </a:ext>
                  </a:extLst>
                </a:gridCol>
                <a:gridCol w="2609848">
                  <a:extLst>
                    <a:ext uri="{9D8B030D-6E8A-4147-A177-3AD203B41FA5}">
                      <a16:colId xmlns:a16="http://schemas.microsoft.com/office/drawing/2014/main" val="3131337594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1115577541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3914881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Toimenpiteet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1.1.-30.4.2024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1.5.-31.8.2024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1.9-31.12.2024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214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Käsitellään yksikön</a:t>
                      </a:r>
                    </a:p>
                    <a:p>
                      <a:r>
                        <a:rPr lang="fi-FI" dirty="0"/>
                        <a:t>henkilökunnan kanssa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30,9%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19,9%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17,3%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603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Yhteydenotto palautteen </a:t>
                      </a:r>
                    </a:p>
                    <a:p>
                      <a:r>
                        <a:rPr lang="fi-FI" dirty="0"/>
                        <a:t>antajaan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1,7%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1,3%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2,1%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404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Käsitellään yksikön johtoryhmässä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0,4%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1,2%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0,4%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60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Viedään eteenpäin</a:t>
                      </a:r>
                    </a:p>
                    <a:p>
                      <a:r>
                        <a:rPr lang="fi-FI" dirty="0"/>
                        <a:t>ylemmälle tasolle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0,9%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0,7%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0,5%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67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Suunnitellaan </a:t>
                      </a:r>
                    </a:p>
                    <a:p>
                      <a:r>
                        <a:rPr lang="fi-FI" dirty="0"/>
                        <a:t>kehittämistoimenpide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0,4%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0,5%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0,5%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951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167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ADEA9D8-3D2A-E534-0440-F910743E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6764"/>
            <a:ext cx="9144000" cy="1500027"/>
          </a:xfrm>
        </p:spPr>
        <p:txBody>
          <a:bodyPr>
            <a:normAutofit/>
          </a:bodyPr>
          <a:lstStyle/>
          <a:p>
            <a:r>
              <a:rPr lang="fi-FI" dirty="0"/>
              <a:t>Asiakkaan ja potilaan oikeudet</a:t>
            </a:r>
          </a:p>
        </p:txBody>
      </p:sp>
    </p:spTree>
    <p:extLst>
      <p:ext uri="{BB962C8B-B14F-4D97-AF65-F5344CB8AC3E}">
        <p14:creationId xmlns:p14="http://schemas.microsoft.com/office/powerpoint/2010/main" val="3829408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492D36A-83AC-2050-0CC2-BFB72A106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8759"/>
            <a:ext cx="9144000" cy="2183362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Potilasasia- ja sosiaaliasiavastaavien yhteydenotot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B1B6AE42-339B-75D9-C2B6-507F6DD79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460" y="4599992"/>
            <a:ext cx="8820539" cy="657808"/>
          </a:xfrm>
        </p:spPr>
        <p:txBody>
          <a:bodyPr/>
          <a:lstStyle/>
          <a:p>
            <a:r>
              <a:rPr lang="fi-FI" dirty="0"/>
              <a:t>Syys-joulukuu 2024 </a:t>
            </a:r>
          </a:p>
        </p:txBody>
      </p:sp>
    </p:spTree>
    <p:extLst>
      <p:ext uri="{BB962C8B-B14F-4D97-AF65-F5344CB8AC3E}">
        <p14:creationId xmlns:p14="http://schemas.microsoft.com/office/powerpoint/2010/main" val="456719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Yhteydenotot potilasasiavastaaviin syys-joulukuu 2024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F18D972-B144-39D5-2686-C0538F7B2A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05033"/>
            <a:ext cx="5181600" cy="3227447"/>
          </a:xfrm>
        </p:spPr>
      </p:pic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11E4BB31-87B5-4653-68FE-E685657CC3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76555"/>
            <a:ext cx="5181600" cy="3249477"/>
          </a:xfrm>
        </p:spPr>
      </p:pic>
    </p:spTree>
    <p:extLst>
      <p:ext uri="{BB962C8B-B14F-4D97-AF65-F5344CB8AC3E}">
        <p14:creationId xmlns:p14="http://schemas.microsoft.com/office/powerpoint/2010/main" val="4207304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Yhteydenotot potilasasiavastaaviin syys-joulukuu 2024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89A2E633-852D-0503-7259-0AC6FA4DC9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69886"/>
            <a:ext cx="5181600" cy="3262816"/>
          </a:xfr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29799F46-E8B8-7724-1E23-B4DAD30C14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53811"/>
            <a:ext cx="5181600" cy="3294966"/>
          </a:xfrm>
        </p:spPr>
      </p:pic>
    </p:spTree>
    <p:extLst>
      <p:ext uri="{BB962C8B-B14F-4D97-AF65-F5344CB8AC3E}">
        <p14:creationId xmlns:p14="http://schemas.microsoft.com/office/powerpoint/2010/main" val="3607138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Yhteydenotot potilasasiavastaaviin syys-joulukuu 2024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349BA1C-3FB4-D967-A19F-0A1708B6F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476375"/>
            <a:ext cx="104394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77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6DE8C8E-2C36-967B-EED9-A360DC24E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kern="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Yhteydenotot sosiaaliasiavastaavaan </a:t>
            </a:r>
            <a:r>
              <a:rPr lang="fi-FI" sz="1800" kern="0" dirty="0">
                <a:ea typeface="Calibri" panose="020F0502020204030204" pitchFamily="34" charset="0"/>
                <a:cs typeface="Times New Roman" panose="02020603050405020304" pitchFamily="18" charset="0"/>
              </a:rPr>
              <a:t>syys-joulukuu </a:t>
            </a:r>
            <a:r>
              <a:rPr lang="fi-FI" sz="1800" kern="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E60A3819-FF41-B3D6-FF2A-E463C833AB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153864"/>
            <a:ext cx="5181600" cy="3694859"/>
          </a:xfrm>
        </p:spPr>
      </p:pic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985F6B6E-AD45-1315-DE0C-CB01C5B2CA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179571"/>
            <a:ext cx="5181600" cy="3643446"/>
          </a:xfrm>
        </p:spPr>
      </p:pic>
    </p:spTree>
    <p:extLst>
      <p:ext uri="{BB962C8B-B14F-4D97-AF65-F5344CB8AC3E}">
        <p14:creationId xmlns:p14="http://schemas.microsoft.com/office/powerpoint/2010/main" val="3229588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206520-FAE3-3AA7-BC84-59BDA95D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Yhteydenotot sosiaaliasiavastaavaan palvelutehtävittäin </a:t>
            </a:r>
            <a:r>
              <a:rPr lang="fi-FI" sz="1800" kern="0" dirty="0">
                <a:ea typeface="Calibri" panose="020F0502020204030204" pitchFamily="34" charset="0"/>
                <a:cs typeface="Times New Roman" panose="02020603050405020304" pitchFamily="18" charset="0"/>
              </a:rPr>
              <a:t>syys-joulukuu </a:t>
            </a:r>
            <a:r>
              <a:rPr lang="fi-FI" sz="1800" kern="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lang="fi-FI" sz="1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63B9478-40E2-60ED-E183-8EC23B19B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5175" y="2486819"/>
            <a:ext cx="5581650" cy="3028950"/>
          </a:xfrm>
        </p:spPr>
      </p:pic>
    </p:spTree>
    <p:extLst>
      <p:ext uri="{BB962C8B-B14F-4D97-AF65-F5344CB8AC3E}">
        <p14:creationId xmlns:p14="http://schemas.microsoft.com/office/powerpoint/2010/main" val="2125000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F09F67-69A9-9FDC-E564-0B90355F2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Yhteydenotot sosiaaliasiavastaavaan palvelutehtävittäin syys-joulukuu 2024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13AA6CB-EA6E-284D-E33C-8AFBBCDE0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85950"/>
            <a:ext cx="10191750" cy="3653631"/>
          </a:xfrm>
        </p:spPr>
      </p:pic>
    </p:spTree>
    <p:extLst>
      <p:ext uri="{BB962C8B-B14F-4D97-AF65-F5344CB8AC3E}">
        <p14:creationId xmlns:p14="http://schemas.microsoft.com/office/powerpoint/2010/main" val="367795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302A355-279B-A272-42D0-0E9C571132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Henkilöstö</a:t>
            </a:r>
          </a:p>
        </p:txBody>
      </p:sp>
    </p:spTree>
    <p:extLst>
      <p:ext uri="{BB962C8B-B14F-4D97-AF65-F5344CB8AC3E}">
        <p14:creationId xmlns:p14="http://schemas.microsoft.com/office/powerpoint/2010/main" val="4160895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8A75FA5-DA52-6A1D-15C5-B8AC77406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83362"/>
            <a:ext cx="9144000" cy="1567543"/>
          </a:xfrm>
        </p:spPr>
        <p:txBody>
          <a:bodyPr>
            <a:normAutofit/>
          </a:bodyPr>
          <a:lstStyle/>
          <a:p>
            <a:r>
              <a:rPr lang="fi-FI" sz="4000" dirty="0"/>
              <a:t>Muistutukset sosiaali- ja terveydenhuollossa</a:t>
            </a:r>
          </a:p>
        </p:txBody>
      </p:sp>
    </p:spTree>
    <p:extLst>
      <p:ext uri="{BB962C8B-B14F-4D97-AF65-F5344CB8AC3E}">
        <p14:creationId xmlns:p14="http://schemas.microsoft.com/office/powerpoint/2010/main" val="4220746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869902-D9CD-D708-64CB-A4B09514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>
                <a:solidFill>
                  <a:schemeClr val="tx1"/>
                </a:solidFill>
              </a:rPr>
              <a:t>Muistutukset</a:t>
            </a:r>
            <a:br>
              <a:rPr lang="en-US" sz="2600" kern="1200">
                <a:solidFill>
                  <a:schemeClr val="tx1"/>
                </a:solidFill>
              </a:rPr>
            </a:br>
            <a:r>
              <a:rPr lang="en-US" sz="2600" b="0" kern="1200">
                <a:solidFill>
                  <a:schemeClr val="tx1"/>
                </a:solidFill>
              </a:rPr>
              <a:t>Pth + esh muistutukset v.2024</a:t>
            </a:r>
            <a:br>
              <a:rPr lang="en-US" sz="2600" b="0" kern="1200">
                <a:solidFill>
                  <a:schemeClr val="tx1"/>
                </a:solidFill>
              </a:rPr>
            </a:br>
            <a:endParaRPr lang="en-US" sz="2600" b="0" kern="1200" dirty="0">
              <a:solidFill>
                <a:schemeClr val="tx1"/>
              </a:solidFill>
            </a:endParaRP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8B2AF0-0B64-9913-3759-837FA81D0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endParaRPr lang="en-US" sz="2200">
              <a:latin typeface="+mn-lt"/>
              <a:ea typeface="+mn-ea"/>
            </a:endParaRPr>
          </a:p>
          <a:p>
            <a:pPr marL="0"/>
            <a:endParaRPr lang="en-US" sz="2200">
              <a:latin typeface="+mn-lt"/>
              <a:ea typeface="+mn-ea"/>
            </a:endParaRPr>
          </a:p>
          <a:p>
            <a:pPr marL="0"/>
            <a:endParaRPr lang="en-US" sz="2200">
              <a:latin typeface="+mn-lt"/>
              <a:ea typeface="+mn-ea"/>
            </a:endParaRPr>
          </a:p>
          <a:p>
            <a:pPr marL="0"/>
            <a:endParaRPr lang="en-US" sz="2200">
              <a:latin typeface="+mn-lt"/>
              <a:ea typeface="+mn-ea"/>
            </a:endParaRPr>
          </a:p>
          <a:p>
            <a:pPr marL="0"/>
            <a:endParaRPr lang="en-US" sz="2200" dirty="0">
              <a:latin typeface="+mn-lt"/>
              <a:ea typeface="+mn-ea"/>
            </a:endParaRP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C5FABB34-0D46-A860-65E1-80C5E524D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418930"/>
              </p:ext>
            </p:extLst>
          </p:nvPr>
        </p:nvGraphicFramePr>
        <p:xfrm>
          <a:off x="4654296" y="1032781"/>
          <a:ext cx="6398403" cy="5364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3254">
                  <a:extLst>
                    <a:ext uri="{9D8B030D-6E8A-4147-A177-3AD203B41FA5}">
                      <a16:colId xmlns:a16="http://schemas.microsoft.com/office/drawing/2014/main" val="3038155724"/>
                    </a:ext>
                  </a:extLst>
                </a:gridCol>
                <a:gridCol w="1478434">
                  <a:extLst>
                    <a:ext uri="{9D8B030D-6E8A-4147-A177-3AD203B41FA5}">
                      <a16:colId xmlns:a16="http://schemas.microsoft.com/office/drawing/2014/main" val="1595248969"/>
                    </a:ext>
                  </a:extLst>
                </a:gridCol>
                <a:gridCol w="71392">
                  <a:extLst>
                    <a:ext uri="{9D8B030D-6E8A-4147-A177-3AD203B41FA5}">
                      <a16:colId xmlns:a16="http://schemas.microsoft.com/office/drawing/2014/main" val="1663146803"/>
                    </a:ext>
                  </a:extLst>
                </a:gridCol>
                <a:gridCol w="1455323">
                  <a:extLst>
                    <a:ext uri="{9D8B030D-6E8A-4147-A177-3AD203B41FA5}">
                      <a16:colId xmlns:a16="http://schemas.microsoft.com/office/drawing/2014/main" val="2449428367"/>
                    </a:ext>
                  </a:extLst>
                </a:gridCol>
              </a:tblGrid>
              <a:tr h="4792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400" b="1" i="0" u="none" strike="noStrike" dirty="0">
                          <a:effectLst/>
                          <a:latin typeface="Arial" panose="020B0604020202020204" pitchFamily="34" charset="0"/>
                        </a:rPr>
                        <a:t>Palvelualue</a:t>
                      </a:r>
                    </a:p>
                  </a:txBody>
                  <a:tcPr marL="22996" marR="22996" marT="22996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996" marR="22996" marT="22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1" i="0" u="none" strike="noStrike" dirty="0">
                          <a:effectLst/>
                          <a:latin typeface="Arial" panose="020B0604020202020204" pitchFamily="34" charset="0"/>
                        </a:rPr>
                        <a:t>Ajalla </a:t>
                      </a:r>
                    </a:p>
                    <a:p>
                      <a:pPr algn="r" fontAlgn="b"/>
                      <a:r>
                        <a:rPr lang="fi-FI" sz="1800" b="1" i="0" u="none" strike="noStrike" dirty="0">
                          <a:effectLst/>
                          <a:latin typeface="Arial" panose="020B0604020202020204" pitchFamily="34" charset="0"/>
                        </a:rPr>
                        <a:t>1.1.-31.12.</a:t>
                      </a:r>
                    </a:p>
                  </a:txBody>
                  <a:tcPr marL="22996" marR="22996" marT="22996" marB="0" anchor="b"/>
                </a:tc>
                <a:extLst>
                  <a:ext uri="{0D108BD9-81ED-4DB2-BD59-A6C34878D82A}">
                    <a16:rowId xmlns:a16="http://schemas.microsoft.com/office/drawing/2014/main" val="1460935351"/>
                  </a:ext>
                </a:extLst>
              </a:tr>
              <a:tr h="4792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Operatiivinen</a:t>
                      </a:r>
                      <a:endParaRPr lang="fi-FI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2996" marR="22996" marT="22996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2996" marR="22996" marT="22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34</a:t>
                      </a:r>
                    </a:p>
                  </a:txBody>
                  <a:tcPr marL="22996" marR="22996" marT="22996" marB="0" anchor="b"/>
                </a:tc>
                <a:extLst>
                  <a:ext uri="{0D108BD9-81ED-4DB2-BD59-A6C34878D82A}">
                    <a16:rowId xmlns:a16="http://schemas.microsoft.com/office/drawing/2014/main" val="484809800"/>
                  </a:ext>
                </a:extLst>
              </a:tr>
              <a:tr h="4792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Medisiininen</a:t>
                      </a:r>
                      <a:endParaRPr lang="fi-FI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2996" marR="22996" marT="22996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2996" marR="22996" marT="22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</a:t>
                      </a:r>
                    </a:p>
                  </a:txBody>
                  <a:tcPr marL="22996" marR="22996" marT="22996" marB="0" anchor="b"/>
                </a:tc>
                <a:extLst>
                  <a:ext uri="{0D108BD9-81ED-4DB2-BD59-A6C34878D82A}">
                    <a16:rowId xmlns:a16="http://schemas.microsoft.com/office/drawing/2014/main" val="1778424878"/>
                  </a:ext>
                </a:extLst>
              </a:tr>
              <a:tr h="47924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Kuntoutus</a:t>
                      </a:r>
                      <a:endParaRPr lang="fi-FI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2996" marR="22996" marT="22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2996" marR="22996" marT="22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2996" marR="22996" marT="22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marL="22996" marR="22996" marT="22996" marB="0" anchor="b"/>
                </a:tc>
                <a:extLst>
                  <a:ext uri="{0D108BD9-81ED-4DB2-BD59-A6C34878D82A}">
                    <a16:rowId xmlns:a16="http://schemas.microsoft.com/office/drawing/2014/main" val="470222687"/>
                  </a:ext>
                </a:extLst>
              </a:tr>
              <a:tr h="4792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24/7-palvelut</a:t>
                      </a:r>
                      <a:endParaRPr lang="fi-FI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2996" marR="22996" marT="22996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2996" marR="22996" marT="22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</a:p>
                  </a:txBody>
                  <a:tcPr marL="22996" marR="22996" marT="22996" marB="0" anchor="b"/>
                </a:tc>
                <a:extLst>
                  <a:ext uri="{0D108BD9-81ED-4DB2-BD59-A6C34878D82A}">
                    <a16:rowId xmlns:a16="http://schemas.microsoft.com/office/drawing/2014/main" val="2722652626"/>
                  </a:ext>
                </a:extLst>
              </a:tr>
              <a:tr h="479244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Mielenterveys- ja riippuvuushoito</a:t>
                      </a:r>
                      <a:endParaRPr lang="fi-FI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2996" marR="22996" marT="22996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</a:t>
                      </a:r>
                    </a:p>
                  </a:txBody>
                  <a:tcPr marL="22996" marR="22996" marT="22996" marB="0" anchor="b"/>
                </a:tc>
                <a:extLst>
                  <a:ext uri="{0D108BD9-81ED-4DB2-BD59-A6C34878D82A}">
                    <a16:rowId xmlns:a16="http://schemas.microsoft.com/office/drawing/2014/main" val="1154103037"/>
                  </a:ext>
                </a:extLst>
              </a:tr>
              <a:tr h="4792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Diagnostiikkakeskus</a:t>
                      </a:r>
                      <a:endParaRPr lang="fi-FI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2996" marR="22996" marT="22996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2996" marR="22996" marT="22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22996" marR="22996" marT="22996" marB="0" anchor="b"/>
                </a:tc>
                <a:extLst>
                  <a:ext uri="{0D108BD9-81ED-4DB2-BD59-A6C34878D82A}">
                    <a16:rowId xmlns:a16="http://schemas.microsoft.com/office/drawing/2014/main" val="887218160"/>
                  </a:ext>
                </a:extLst>
              </a:tr>
              <a:tr h="4792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Lähiterveyspalvelut</a:t>
                      </a:r>
                      <a:endParaRPr lang="fi-FI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2996" marR="22996" marT="22996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2996" marR="22996" marT="22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71</a:t>
                      </a:r>
                    </a:p>
                  </a:txBody>
                  <a:tcPr marL="22996" marR="22996" marT="22996" marB="0" anchor="b"/>
                </a:tc>
                <a:extLst>
                  <a:ext uri="{0D108BD9-81ED-4DB2-BD59-A6C34878D82A}">
                    <a16:rowId xmlns:a16="http://schemas.microsoft.com/office/drawing/2014/main" val="420385868"/>
                  </a:ext>
                </a:extLst>
              </a:tr>
              <a:tr h="479244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Muut (monta erikoisalaa)</a:t>
                      </a:r>
                      <a:endParaRPr lang="fi-FI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2996" marR="22996" marT="22996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</a:t>
                      </a:r>
                    </a:p>
                  </a:txBody>
                  <a:tcPr marL="22996" marR="22996" marT="22996" marB="0" anchor="b"/>
                </a:tc>
                <a:extLst>
                  <a:ext uri="{0D108BD9-81ED-4DB2-BD59-A6C34878D82A}">
                    <a16:rowId xmlns:a16="http://schemas.microsoft.com/office/drawing/2014/main" val="1455359451"/>
                  </a:ext>
                </a:extLst>
              </a:tr>
              <a:tr h="47924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Muut  </a:t>
                      </a:r>
                      <a:endParaRPr lang="fi-FI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2996" marR="22996" marT="22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2996" marR="22996" marT="22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2996" marR="22996" marT="22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marL="22996" marR="22996" marT="22996" marB="0" anchor="b"/>
                </a:tc>
                <a:extLst>
                  <a:ext uri="{0D108BD9-81ED-4DB2-BD59-A6C34878D82A}">
                    <a16:rowId xmlns:a16="http://schemas.microsoft.com/office/drawing/2014/main" val="3309638141"/>
                  </a:ext>
                </a:extLst>
              </a:tr>
              <a:tr h="47924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Yhteensä</a:t>
                      </a:r>
                      <a:endParaRPr lang="fi-FI" sz="18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2996" marR="22996" marT="22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2996" marR="22996" marT="22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2996" marR="22996" marT="22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226</a:t>
                      </a:r>
                    </a:p>
                  </a:txBody>
                  <a:tcPr marL="22996" marR="22996" marT="22996" marB="0" anchor="b"/>
                </a:tc>
                <a:extLst>
                  <a:ext uri="{0D108BD9-81ED-4DB2-BD59-A6C34878D82A}">
                    <a16:rowId xmlns:a16="http://schemas.microsoft.com/office/drawing/2014/main" val="1146585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130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7F7631-561A-A955-A253-52285043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467"/>
            <a:ext cx="10515600" cy="1241777"/>
          </a:xfrm>
        </p:spPr>
        <p:txBody>
          <a:bodyPr anchor="ctr">
            <a:normAutofit fontScale="90000"/>
          </a:bodyPr>
          <a:lstStyle/>
          <a:p>
            <a:br>
              <a:rPr lang="fi-FI" dirty="0"/>
            </a:br>
            <a:r>
              <a:rPr lang="fi-FI" dirty="0"/>
              <a:t>Muistutukset terveydenhuoltopalveluissa: </a:t>
            </a:r>
            <a:r>
              <a:rPr lang="fi-FI" sz="2200" dirty="0"/>
              <a:t>erikoissairaanhoito ja lähiterveyspalvelut</a:t>
            </a:r>
            <a:br>
              <a:rPr lang="fi-FI" dirty="0"/>
            </a:br>
            <a:endParaRPr lang="fi-FI" b="0" dirty="0"/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0C4EBE73-2B58-82ED-45DC-75E6377DD3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070327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8256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0379EC7-0362-879E-BBFD-8B94A65C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772642"/>
            <a:ext cx="3429000" cy="585950"/>
          </a:xfrm>
        </p:spPr>
        <p:txBody>
          <a:bodyPr anchor="b">
            <a:normAutofit/>
          </a:bodyPr>
          <a:lstStyle/>
          <a:p>
            <a:r>
              <a:rPr lang="fi-FI" sz="3400" dirty="0"/>
              <a:t>Muistutukset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03D84D-6E97-4172-B474-D60C842B0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sz="2200" dirty="0"/>
              <a:t>Muistutusten määrä sosiaalipalveluissa v.2024:</a:t>
            </a:r>
          </a:p>
          <a:p>
            <a:pPr marL="0" indent="0">
              <a:buNone/>
            </a:pPr>
            <a:r>
              <a:rPr lang="fi-FI" sz="2200" dirty="0"/>
              <a:t>Yhteensä koko vuosi</a:t>
            </a:r>
          </a:p>
          <a:p>
            <a:pPr marL="0" indent="0">
              <a:buNone/>
            </a:pPr>
            <a:r>
              <a:rPr lang="fi-FI" sz="2200" dirty="0"/>
              <a:t>111</a:t>
            </a:r>
          </a:p>
          <a:p>
            <a:pPr marL="0" indent="0">
              <a:buNone/>
            </a:pPr>
            <a:endParaRPr lang="fi-FI" sz="2200" dirty="0"/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36BDE7EB-9CFB-9719-78E6-3F5CCC41A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94373"/>
              </p:ext>
            </p:extLst>
          </p:nvPr>
        </p:nvGraphicFramePr>
        <p:xfrm>
          <a:off x="4059937" y="681229"/>
          <a:ext cx="7498080" cy="5685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743">
                  <a:extLst>
                    <a:ext uri="{9D8B030D-6E8A-4147-A177-3AD203B41FA5}">
                      <a16:colId xmlns:a16="http://schemas.microsoft.com/office/drawing/2014/main" val="2864964962"/>
                    </a:ext>
                  </a:extLst>
                </a:gridCol>
                <a:gridCol w="1686244">
                  <a:extLst>
                    <a:ext uri="{9D8B030D-6E8A-4147-A177-3AD203B41FA5}">
                      <a16:colId xmlns:a16="http://schemas.microsoft.com/office/drawing/2014/main" val="828177637"/>
                    </a:ext>
                  </a:extLst>
                </a:gridCol>
                <a:gridCol w="1817312">
                  <a:extLst>
                    <a:ext uri="{9D8B030D-6E8A-4147-A177-3AD203B41FA5}">
                      <a16:colId xmlns:a16="http://schemas.microsoft.com/office/drawing/2014/main" val="2790814407"/>
                    </a:ext>
                  </a:extLst>
                </a:gridCol>
                <a:gridCol w="1645781">
                  <a:extLst>
                    <a:ext uri="{9D8B030D-6E8A-4147-A177-3AD203B41FA5}">
                      <a16:colId xmlns:a16="http://schemas.microsoft.com/office/drawing/2014/main" val="2448069926"/>
                    </a:ext>
                  </a:extLst>
                </a:gridCol>
              </a:tblGrid>
              <a:tr h="1368054">
                <a:tc>
                  <a:txBody>
                    <a:bodyPr/>
                    <a:lstStyle/>
                    <a:p>
                      <a:r>
                        <a:rPr lang="fi-FI" sz="1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Palvelualue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Muistutukset</a:t>
                      </a:r>
                    </a:p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ajalla </a:t>
                      </a:r>
                    </a:p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1.1.-30.4.2024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Muistutukset</a:t>
                      </a:r>
                    </a:p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ajalla</a:t>
                      </a:r>
                    </a:p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1.5.-31.8.2024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Muistutukset</a:t>
                      </a:r>
                    </a:p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ajalla </a:t>
                      </a:r>
                    </a:p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1.9.-31.12.2024</a:t>
                      </a:r>
                    </a:p>
                  </a:txBody>
                  <a:tcPr marL="100094" marR="100094" marT="50047" marB="50047"/>
                </a:tc>
                <a:extLst>
                  <a:ext uri="{0D108BD9-81ED-4DB2-BD59-A6C34878D82A}">
                    <a16:rowId xmlns:a16="http://schemas.microsoft.com/office/drawing/2014/main" val="506429360"/>
                  </a:ext>
                </a:extLst>
              </a:tr>
              <a:tr h="1117913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Lapsiperheiden sosiaalityö, </a:t>
                      </a:r>
                    </a:p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lastensuojelu ja lapsiperheiden palvelut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</a:t>
                      </a:r>
                    </a:p>
                  </a:txBody>
                  <a:tcPr marL="100094" marR="100094" marT="50047" marB="50047"/>
                </a:tc>
                <a:extLst>
                  <a:ext uri="{0D108BD9-81ED-4DB2-BD59-A6C34878D82A}">
                    <a16:rowId xmlns:a16="http://schemas.microsoft.com/office/drawing/2014/main" val="1148575330"/>
                  </a:ext>
                </a:extLst>
              </a:tr>
              <a:tr h="617631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Perheoikeudelliset palvelut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</a:p>
                  </a:txBody>
                  <a:tcPr marL="100094" marR="100094" marT="50047" marB="50047"/>
                </a:tc>
                <a:extLst>
                  <a:ext uri="{0D108BD9-81ED-4DB2-BD59-A6C34878D82A}">
                    <a16:rowId xmlns:a16="http://schemas.microsoft.com/office/drawing/2014/main" val="1891044335"/>
                  </a:ext>
                </a:extLst>
              </a:tr>
              <a:tr h="516338">
                <a:tc>
                  <a:txBody>
                    <a:bodyPr/>
                    <a:lstStyle/>
                    <a:p>
                      <a:r>
                        <a:rPr lang="fi-FI" sz="1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Vammaispalvelut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marL="100094" marR="100094" marT="50047" marB="50047"/>
                </a:tc>
                <a:extLst>
                  <a:ext uri="{0D108BD9-81ED-4DB2-BD59-A6C34878D82A}">
                    <a16:rowId xmlns:a16="http://schemas.microsoft.com/office/drawing/2014/main" val="1344410483"/>
                  </a:ext>
                </a:extLst>
              </a:tr>
              <a:tr h="516338">
                <a:tc>
                  <a:txBody>
                    <a:bodyPr/>
                    <a:lstStyle/>
                    <a:p>
                      <a:r>
                        <a:rPr lang="fi-FI" sz="1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Ikäihmisten palvelut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marL="100094" marR="100094" marT="50047" marB="50047"/>
                </a:tc>
                <a:extLst>
                  <a:ext uri="{0D108BD9-81ED-4DB2-BD59-A6C34878D82A}">
                    <a16:rowId xmlns:a16="http://schemas.microsoft.com/office/drawing/2014/main" val="1571239628"/>
                  </a:ext>
                </a:extLst>
              </a:tr>
              <a:tr h="516338">
                <a:tc>
                  <a:txBody>
                    <a:bodyPr/>
                    <a:lstStyle/>
                    <a:p>
                      <a:r>
                        <a:rPr lang="fi-FI" sz="1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Työikäisten palvelut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 marL="100094" marR="100094" marT="50047" marB="50047"/>
                </a:tc>
                <a:extLst>
                  <a:ext uri="{0D108BD9-81ED-4DB2-BD59-A6C34878D82A}">
                    <a16:rowId xmlns:a16="http://schemas.microsoft.com/office/drawing/2014/main" val="3689086428"/>
                  </a:ext>
                </a:extLst>
              </a:tr>
              <a:tr h="516338">
                <a:tc>
                  <a:txBody>
                    <a:bodyPr/>
                    <a:lstStyle/>
                    <a:p>
                      <a:r>
                        <a:rPr lang="fi-FI" sz="1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Muut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100094" marR="100094" marT="50047" marB="50047"/>
                </a:tc>
                <a:extLst>
                  <a:ext uri="{0D108BD9-81ED-4DB2-BD59-A6C34878D82A}">
                    <a16:rowId xmlns:a16="http://schemas.microsoft.com/office/drawing/2014/main" val="2411762683"/>
                  </a:ext>
                </a:extLst>
              </a:tr>
              <a:tr h="516338">
                <a:tc>
                  <a:txBody>
                    <a:bodyPr/>
                    <a:lstStyle/>
                    <a:p>
                      <a:r>
                        <a:rPr lang="fi-FI" sz="1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Yhteensä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34</a:t>
                      </a:r>
                    </a:p>
                  </a:txBody>
                  <a:tcPr marL="100094" marR="100094" marT="50047" marB="50047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</a:t>
                      </a:r>
                    </a:p>
                  </a:txBody>
                  <a:tcPr marL="100094" marR="100094" marT="50047" marB="50047"/>
                </a:tc>
                <a:extLst>
                  <a:ext uri="{0D108BD9-81ED-4DB2-BD59-A6C34878D82A}">
                    <a16:rowId xmlns:a16="http://schemas.microsoft.com/office/drawing/2014/main" val="2149110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668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Sote-palveluiden valvonta</a:t>
            </a:r>
          </a:p>
        </p:txBody>
      </p:sp>
    </p:spTree>
    <p:extLst>
      <p:ext uri="{BB962C8B-B14F-4D97-AF65-F5344CB8AC3E}">
        <p14:creationId xmlns:p14="http://schemas.microsoft.com/office/powerpoint/2010/main" val="1945999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0FB915-FAAA-AF45-C1B1-C8ADFE35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dirty="0"/>
              <a:t>Valvonnan toteutuminen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00AEA786-9D27-4EEE-B00E-750CADE536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966387"/>
              </p:ext>
            </p:extLst>
          </p:nvPr>
        </p:nvGraphicFramePr>
        <p:xfrm>
          <a:off x="1058239" y="1883602"/>
          <a:ext cx="9227163" cy="494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703">
                  <a:extLst>
                    <a:ext uri="{9D8B030D-6E8A-4147-A177-3AD203B41FA5}">
                      <a16:colId xmlns:a16="http://schemas.microsoft.com/office/drawing/2014/main" val="1990772605"/>
                    </a:ext>
                  </a:extLst>
                </a:gridCol>
                <a:gridCol w="1383053">
                  <a:extLst>
                    <a:ext uri="{9D8B030D-6E8A-4147-A177-3AD203B41FA5}">
                      <a16:colId xmlns:a16="http://schemas.microsoft.com/office/drawing/2014/main" val="2695978608"/>
                    </a:ext>
                  </a:extLst>
                </a:gridCol>
                <a:gridCol w="1452615">
                  <a:extLst>
                    <a:ext uri="{9D8B030D-6E8A-4147-A177-3AD203B41FA5}">
                      <a16:colId xmlns:a16="http://schemas.microsoft.com/office/drawing/2014/main" val="1440687005"/>
                    </a:ext>
                  </a:extLst>
                </a:gridCol>
                <a:gridCol w="1263721">
                  <a:extLst>
                    <a:ext uri="{9D8B030D-6E8A-4147-A177-3AD203B41FA5}">
                      <a16:colId xmlns:a16="http://schemas.microsoft.com/office/drawing/2014/main" val="3407841646"/>
                    </a:ext>
                  </a:extLst>
                </a:gridCol>
                <a:gridCol w="1281506">
                  <a:extLst>
                    <a:ext uri="{9D8B030D-6E8A-4147-A177-3AD203B41FA5}">
                      <a16:colId xmlns:a16="http://schemas.microsoft.com/office/drawing/2014/main" val="1345445569"/>
                    </a:ext>
                  </a:extLst>
                </a:gridCol>
                <a:gridCol w="1194565">
                  <a:extLst>
                    <a:ext uri="{9D8B030D-6E8A-4147-A177-3AD203B41FA5}">
                      <a16:colId xmlns:a16="http://schemas.microsoft.com/office/drawing/2014/main" val="1223816701"/>
                    </a:ext>
                  </a:extLst>
                </a:gridCol>
              </a:tblGrid>
              <a:tr h="395217"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Valvonta </a:t>
                      </a: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1.9.-31.12.2024</a:t>
                      </a: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Suunnitelmalliset valvontakäynnit</a:t>
                      </a: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Jatko-/ seurantakäynti / Käynnin jatkotoimenpiteet</a:t>
                      </a: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Reaktiivinen </a:t>
                      </a: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valvontakäynti</a:t>
                      </a: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r>
                        <a:rPr lang="fi-FI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Asiakirja-</a:t>
                      </a:r>
                    </a:p>
                    <a:p>
                      <a:r>
                        <a:rPr lang="fi-FI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valvonta</a:t>
                      </a: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AVI / HVA yhteisvalvonta</a:t>
                      </a:r>
                    </a:p>
                  </a:txBody>
                  <a:tcPr marL="60614" marR="60614" marT="30308" marB="30308"/>
                </a:tc>
                <a:extLst>
                  <a:ext uri="{0D108BD9-81ED-4DB2-BD59-A6C34878D82A}">
                    <a16:rowId xmlns:a16="http://schemas.microsoft.com/office/drawing/2014/main" val="812789720"/>
                  </a:ext>
                </a:extLst>
              </a:tr>
              <a:tr h="976232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Ikäihmisten palvelut:</a:t>
                      </a:r>
                    </a:p>
                    <a:p>
                      <a:r>
                        <a:rPr lang="fi-FI" sz="10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ympärivrk</a:t>
                      </a:r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 palveluasuminen</a:t>
                      </a:r>
                    </a:p>
                    <a:p>
                      <a:r>
                        <a:rPr lang="fi-FI" sz="10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ympärivrk</a:t>
                      </a:r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lyhytaikaisyksikkö</a:t>
                      </a: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yhteisöllinen palveluasuminen</a:t>
                      </a: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kotihoito</a:t>
                      </a: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</a:t>
                      </a: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60614" marR="60614" marT="30308" marB="30308"/>
                </a:tc>
                <a:extLst>
                  <a:ext uri="{0D108BD9-81ED-4DB2-BD59-A6C34878D82A}">
                    <a16:rowId xmlns:a16="http://schemas.microsoft.com/office/drawing/2014/main" val="3352553096"/>
                  </a:ext>
                </a:extLst>
              </a:tr>
              <a:tr h="724875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Vammaispalvelut:</a:t>
                      </a:r>
                    </a:p>
                    <a:p>
                      <a:r>
                        <a:rPr lang="fi-FI" sz="10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ympärivrk</a:t>
                      </a:r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palveluasuminen</a:t>
                      </a: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vammaissosiaalityö ja –ohjaus</a:t>
                      </a: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tilapäinen asuminen</a:t>
                      </a: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päiväaikainen toiminta</a:t>
                      </a: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0614" marR="60614" marT="30308" marB="30308"/>
                </a:tc>
                <a:extLst>
                  <a:ext uri="{0D108BD9-81ED-4DB2-BD59-A6C34878D82A}">
                    <a16:rowId xmlns:a16="http://schemas.microsoft.com/office/drawing/2014/main" val="1598008428"/>
                  </a:ext>
                </a:extLst>
              </a:tr>
              <a:tr h="928388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Työikäisten palvelut:</a:t>
                      </a:r>
                    </a:p>
                    <a:p>
                      <a:r>
                        <a:rPr lang="fi-FI" sz="1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yhteisöllinen ja tuettu asuminen </a:t>
                      </a:r>
                    </a:p>
                    <a:p>
                      <a:r>
                        <a:rPr lang="fi-FI" sz="1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kuntouttava työtoiminta </a:t>
                      </a:r>
                    </a:p>
                    <a:p>
                      <a:r>
                        <a:rPr lang="fi-FI" sz="1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sosiaalityö</a:t>
                      </a:r>
                    </a:p>
                    <a:p>
                      <a:r>
                        <a:rPr lang="fi-FI" sz="10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ympärivuorokautinen palveluasuminen</a:t>
                      </a: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0614" marR="60614" marT="30308" marB="30308"/>
                </a:tc>
                <a:extLst>
                  <a:ext uri="{0D108BD9-81ED-4DB2-BD59-A6C34878D82A}">
                    <a16:rowId xmlns:a16="http://schemas.microsoft.com/office/drawing/2014/main" val="2702654186"/>
                  </a:ext>
                </a:extLst>
              </a:tr>
              <a:tr h="324418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Lastensuojelu</a:t>
                      </a: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endParaRPr lang="fi-FI"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endParaRPr lang="fi-FI"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0614" marR="60614" marT="30308" marB="30308"/>
                </a:tc>
                <a:extLst>
                  <a:ext uri="{0D108BD9-81ED-4DB2-BD59-A6C34878D82A}">
                    <a16:rowId xmlns:a16="http://schemas.microsoft.com/office/drawing/2014/main" val="1204559695"/>
                  </a:ext>
                </a:extLst>
              </a:tr>
              <a:tr h="1219362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Terveydenhuolto:</a:t>
                      </a:r>
                    </a:p>
                    <a:p>
                      <a:r>
                        <a:rPr lang="fi-FI" sz="1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diagnostiikkakeskus</a:t>
                      </a:r>
                    </a:p>
                    <a:p>
                      <a:r>
                        <a:rPr lang="fi-FI" sz="10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pkl</a:t>
                      </a:r>
                      <a:r>
                        <a:rPr lang="fi-FI" sz="1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+ vast.</a:t>
                      </a:r>
                    </a:p>
                    <a:p>
                      <a:r>
                        <a:rPr lang="fi-FI" sz="10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mt-</a:t>
                      </a:r>
                      <a:r>
                        <a:rPr lang="fi-FI" sz="1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ja päihdepalvelut, </a:t>
                      </a:r>
                      <a:r>
                        <a:rPr lang="fi-FI" sz="10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psyk.avohoito</a:t>
                      </a:r>
                      <a:endParaRPr lang="fi-FI" sz="10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fi-FI" sz="1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tukipisteet</a:t>
                      </a: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</a:t>
                      </a: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</a:t>
                      </a:r>
                    </a:p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endParaRPr lang="fi-FI"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Palveluseteli 11</a:t>
                      </a: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Muu </a:t>
                      </a:r>
                      <a:r>
                        <a:rPr lang="fi-FI" sz="10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akv</a:t>
                      </a:r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21 (ml. neuvolapalvelut, koulu- ja opiskeluhuolto)</a:t>
                      </a:r>
                    </a:p>
                  </a:txBody>
                  <a:tcPr marL="60614" marR="60614" marT="30308" marB="30308"/>
                </a:tc>
                <a:tc>
                  <a:txBody>
                    <a:bodyPr/>
                    <a:lstStyle/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0614" marR="60614" marT="30308" marB="30308"/>
                </a:tc>
                <a:extLst>
                  <a:ext uri="{0D108BD9-81ED-4DB2-BD59-A6C34878D82A}">
                    <a16:rowId xmlns:a16="http://schemas.microsoft.com/office/drawing/2014/main" val="639905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540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D2A3BB-939E-3DE8-6A33-5AF6FF50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dirty="0"/>
              <a:t>Valvonnan toteutuminen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9C277004-2C9D-5331-FEDE-97A4AB5E1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692663"/>
              </p:ext>
            </p:extLst>
          </p:nvPr>
        </p:nvGraphicFramePr>
        <p:xfrm>
          <a:off x="838200" y="2248264"/>
          <a:ext cx="10515601" cy="3754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7163">
                  <a:extLst>
                    <a:ext uri="{9D8B030D-6E8A-4147-A177-3AD203B41FA5}">
                      <a16:colId xmlns:a16="http://schemas.microsoft.com/office/drawing/2014/main" val="2924875081"/>
                    </a:ext>
                  </a:extLst>
                </a:gridCol>
                <a:gridCol w="1285659">
                  <a:extLst>
                    <a:ext uri="{9D8B030D-6E8A-4147-A177-3AD203B41FA5}">
                      <a16:colId xmlns:a16="http://schemas.microsoft.com/office/drawing/2014/main" val="1382006126"/>
                    </a:ext>
                  </a:extLst>
                </a:gridCol>
                <a:gridCol w="5022779">
                  <a:extLst>
                    <a:ext uri="{9D8B030D-6E8A-4147-A177-3AD203B41FA5}">
                      <a16:colId xmlns:a16="http://schemas.microsoft.com/office/drawing/2014/main" val="3872223989"/>
                    </a:ext>
                  </a:extLst>
                </a:gridCol>
              </a:tblGrid>
              <a:tr h="513157"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Epäkohtailmoitukset: palvelualue</a:t>
                      </a:r>
                    </a:p>
                  </a:txBody>
                  <a:tcPr marL="208057" marR="208057" marT="104029" marB="104029"/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määrä</a:t>
                      </a:r>
                    </a:p>
                  </a:txBody>
                  <a:tcPr marL="208057" marR="208057" marT="104029" marB="104029"/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asia</a:t>
                      </a:r>
                    </a:p>
                  </a:txBody>
                  <a:tcPr marL="208057" marR="208057" marT="104029" marB="104029"/>
                </a:tc>
                <a:extLst>
                  <a:ext uri="{0D108BD9-81ED-4DB2-BD59-A6C34878D82A}">
                    <a16:rowId xmlns:a16="http://schemas.microsoft.com/office/drawing/2014/main" val="497237544"/>
                  </a:ext>
                </a:extLst>
              </a:tr>
              <a:tr h="797926"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Ikäihmisten palvelut</a:t>
                      </a:r>
                    </a:p>
                  </a:txBody>
                  <a:tcPr marL="208057" marR="208057" marT="104029" marB="104029"/>
                </a:tc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</a:p>
                  </a:txBody>
                  <a:tcPr marL="208057" marR="208057" marT="104029" marB="104029"/>
                </a:tc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henkilöstömitoitus ja henkilöstön riittävyys, asiakkaan saama hoito, </a:t>
                      </a:r>
                      <a:r>
                        <a:rPr lang="fi-FI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huolenpito ja kohtelu</a:t>
                      </a:r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lääkehoito, lääkehoito-osaaminen, palvelun järjestäminen</a:t>
                      </a:r>
                    </a:p>
                  </a:txBody>
                  <a:tcPr marL="208057" marR="208057" marT="104029" marB="104029"/>
                </a:tc>
                <a:extLst>
                  <a:ext uri="{0D108BD9-81ED-4DB2-BD59-A6C34878D82A}">
                    <a16:rowId xmlns:a16="http://schemas.microsoft.com/office/drawing/2014/main" val="268661581"/>
                  </a:ext>
                </a:extLst>
              </a:tr>
              <a:tr h="535641"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Vammaispalvelut</a:t>
                      </a:r>
                    </a:p>
                  </a:txBody>
                  <a:tcPr marL="208057" marR="208057" marT="104029" marB="104029"/>
                </a:tc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</a:p>
                  </a:txBody>
                  <a:tcPr marL="208057" marR="208057" marT="104029" marB="104029"/>
                </a:tc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asiakkaiden oikeudet, asiakkaiden saamat palvelut, tiedonsaantioikeudet</a:t>
                      </a:r>
                    </a:p>
                  </a:txBody>
                  <a:tcPr marL="208057" marR="208057" marT="104029" marB="104029"/>
                </a:tc>
                <a:extLst>
                  <a:ext uri="{0D108BD9-81ED-4DB2-BD59-A6C34878D82A}">
                    <a16:rowId xmlns:a16="http://schemas.microsoft.com/office/drawing/2014/main" val="269833454"/>
                  </a:ext>
                </a:extLst>
              </a:tr>
              <a:tr h="535641">
                <a:tc>
                  <a:txBody>
                    <a:bodyPr/>
                    <a:lstStyle/>
                    <a:p>
                      <a:r>
                        <a:rPr lang="fi-FI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Työikäisten palvelut</a:t>
                      </a:r>
                    </a:p>
                  </a:txBody>
                  <a:tcPr marL="208057" marR="208057" marT="104029" marB="104029"/>
                </a:tc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208057" marR="208057" marT="104029" marB="104029"/>
                </a:tc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palvelutuotanto</a:t>
                      </a:r>
                    </a:p>
                  </a:txBody>
                  <a:tcPr marL="208057" marR="208057" marT="104029" marB="104029"/>
                </a:tc>
                <a:extLst>
                  <a:ext uri="{0D108BD9-81ED-4DB2-BD59-A6C34878D82A}">
                    <a16:rowId xmlns:a16="http://schemas.microsoft.com/office/drawing/2014/main" val="3961928164"/>
                  </a:ext>
                </a:extLst>
              </a:tr>
              <a:tr h="535641">
                <a:tc>
                  <a:txBody>
                    <a:bodyPr/>
                    <a:lstStyle/>
                    <a:p>
                      <a:r>
                        <a:rPr lang="fi-FI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Lastensuojelu</a:t>
                      </a:r>
                    </a:p>
                  </a:txBody>
                  <a:tcPr marL="208057" marR="208057" marT="104029" marB="104029"/>
                </a:tc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</a:t>
                      </a:r>
                    </a:p>
                  </a:txBody>
                  <a:tcPr marL="208057" marR="208057" marT="104029" marB="104029"/>
                </a:tc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kohtelu, toiminta / toimintatavat yksikössä</a:t>
                      </a:r>
                    </a:p>
                  </a:txBody>
                  <a:tcPr marL="208057" marR="208057" marT="104029" marB="104029"/>
                </a:tc>
                <a:extLst>
                  <a:ext uri="{0D108BD9-81ED-4DB2-BD59-A6C34878D82A}">
                    <a16:rowId xmlns:a16="http://schemas.microsoft.com/office/drawing/2014/main" val="1706849180"/>
                  </a:ext>
                </a:extLst>
              </a:tr>
              <a:tr h="797926">
                <a:tc>
                  <a:txBody>
                    <a:bodyPr/>
                    <a:lstStyle/>
                    <a:p>
                      <a:r>
                        <a:rPr lang="fi-FI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Terveydenhuolto</a:t>
                      </a:r>
                    </a:p>
                  </a:txBody>
                  <a:tcPr marL="208057" marR="208057" marT="104029" marB="104029"/>
                </a:tc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</a:p>
                  </a:txBody>
                  <a:tcPr marL="208057" marR="208057" marT="104029" marB="104029"/>
                </a:tc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palvelutuotanto</a:t>
                      </a:r>
                    </a:p>
                    <a:p>
                      <a:endParaRPr lang="fi-FI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i-FI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08057" marR="208057" marT="104029" marB="104029"/>
                </a:tc>
                <a:extLst>
                  <a:ext uri="{0D108BD9-81ED-4DB2-BD59-A6C34878D82A}">
                    <a16:rowId xmlns:a16="http://schemas.microsoft.com/office/drawing/2014/main" val="784867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988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DBE176-75FE-9FE6-44F9-0715D1D0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fi-FI" dirty="0"/>
              <a:t>Valvonnan toteutuminen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4E9A3C26-2171-9F06-56A7-D6C94FD925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473986"/>
              </p:ext>
            </p:extLst>
          </p:nvPr>
        </p:nvGraphicFramePr>
        <p:xfrm>
          <a:off x="1143000" y="1411549"/>
          <a:ext cx="9341529" cy="3902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953">
                  <a:extLst>
                    <a:ext uri="{9D8B030D-6E8A-4147-A177-3AD203B41FA5}">
                      <a16:colId xmlns:a16="http://schemas.microsoft.com/office/drawing/2014/main" val="2847689308"/>
                    </a:ext>
                  </a:extLst>
                </a:gridCol>
                <a:gridCol w="6251576">
                  <a:extLst>
                    <a:ext uri="{9D8B030D-6E8A-4147-A177-3AD203B41FA5}">
                      <a16:colId xmlns:a16="http://schemas.microsoft.com/office/drawing/2014/main" val="496184844"/>
                    </a:ext>
                  </a:extLst>
                </a:gridCol>
              </a:tblGrid>
              <a:tr h="255745"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Yleisiä havaintoja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Kehittäminen / jatkotoimenpiteet / annettu ohjaus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33258"/>
                  </a:ext>
                </a:extLst>
              </a:tr>
              <a:tr h="575425"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Riskienhallinta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Yksiköitä ohjattu riskien arviointiin yksiköissä, riskien kattavampaan tunnistamiseen ja ennaltaehkäisyn keinojen kuvaamiseen. </a:t>
                      </a:r>
                    </a:p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030228"/>
                  </a:ext>
                </a:extLst>
              </a:tr>
              <a:tr h="575425"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Lääkehoito ja lääkitysturvallisuus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Ohjattu lääkehoitosuunnitelman päivitykseen (STM Turvallinen lääkehoito-oppaan mukaiselle lomakepohjalle). Ohjattu lääkehoidon riskien kattavampaan tunnistamiseen ja kuvaamiseen.</a:t>
                      </a:r>
                    </a:p>
                    <a:p>
                      <a:r>
                        <a:rPr lang="fi-FI" sz="10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HVA:n</a:t>
                      </a:r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lääkehoidon ohjeita julkaistu, niiden hyödyntämiseen ohjattu.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722398"/>
                  </a:ext>
                </a:extLst>
              </a:tr>
              <a:tr h="377682"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Ravitsemus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Asiakkailta saatujen palautteiden kerääminen ja palautteiden hyödyntäminen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09612"/>
                  </a:ext>
                </a:extLst>
              </a:tr>
              <a:tr h="415585">
                <a:tc>
                  <a:txBody>
                    <a:bodyPr/>
                    <a:lstStyle/>
                    <a:p>
                      <a:r>
                        <a:rPr lang="fi-FI" sz="10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Soteri</a:t>
                      </a:r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-rekisteröinti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Yksiköiden / ammatinharjoittajien ohjaus </a:t>
                      </a:r>
                      <a:r>
                        <a:rPr lang="fi-FI" sz="10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Soteri</a:t>
                      </a:r>
                      <a:r>
                        <a:rPr lang="fi-FI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-rekisteröintiin liittyen.</a:t>
                      </a:r>
                    </a:p>
                    <a:p>
                      <a:endParaRPr lang="fi-FI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613876"/>
                  </a:ext>
                </a:extLst>
              </a:tr>
              <a:tr h="577817"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Vaaratapahtumien ja poikkeamien ilmoittaminen; myös</a:t>
                      </a: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Läheltä piti- ilmoitusten tekeminen</a:t>
                      </a:r>
                    </a:p>
                    <a:p>
                      <a:endParaRPr lang="fi-FI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Työntekijöitä kannustetaan / rohkaistaan ilmoitusten tekemiseen. Tavoitteena toiminnan kehittäminen saatujen palautteiden pohjalta.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125789"/>
                  </a:ext>
                </a:extLst>
              </a:tr>
              <a:tr h="415585"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Yksiköstä luvatta poistuneet lapset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AVI ohjeistus (11/2024)</a:t>
                      </a:r>
                    </a:p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EOAK / 6723/ 2024: Lastensuojelulaitoksesta luvatta poistuneen lapsen palauttaminen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373976"/>
                  </a:ext>
                </a:extLst>
              </a:tr>
              <a:tr h="330170"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Lääkinnälliset laitteet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Ohjataan laatimaan / päivittämään laiterekisteri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868600"/>
                  </a:ext>
                </a:extLst>
              </a:tr>
              <a:tr h="255745"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Yhteistyö tilahallintapalvelujen kanssa jatkuu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32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2838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3792439-119E-D556-F912-035D720E01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Laatu, asiakas- ja potilasturvallisuus</a:t>
            </a:r>
          </a:p>
        </p:txBody>
      </p:sp>
    </p:spTree>
    <p:extLst>
      <p:ext uri="{BB962C8B-B14F-4D97-AF65-F5344CB8AC3E}">
        <p14:creationId xmlns:p14="http://schemas.microsoft.com/office/powerpoint/2010/main" val="1427872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D91CC8E-3658-F354-1020-EA3D9097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2800" dirty="0" err="1"/>
              <a:t>HaiPro</a:t>
            </a:r>
            <a:r>
              <a:rPr lang="fi-FI" sz="2800" dirty="0"/>
              <a:t> Haitta- ja vaaratapahtumailmoitukset </a:t>
            </a:r>
            <a:r>
              <a:rPr lang="fi-FI" sz="2800" b="0" dirty="0"/>
              <a:t>ajalla 1.1.-30.4.2024</a:t>
            </a:r>
            <a:r>
              <a:rPr lang="fi-FI" sz="2800" dirty="0"/>
              <a:t>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59E41197-319E-96A6-C9C6-738558DB9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981659"/>
              </p:ext>
            </p:extLst>
          </p:nvPr>
        </p:nvGraphicFramePr>
        <p:xfrm>
          <a:off x="838200" y="2203448"/>
          <a:ext cx="10424160" cy="381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349">
                  <a:extLst>
                    <a:ext uri="{9D8B030D-6E8A-4147-A177-3AD203B41FA5}">
                      <a16:colId xmlns:a16="http://schemas.microsoft.com/office/drawing/2014/main" val="1895404268"/>
                    </a:ext>
                  </a:extLst>
                </a:gridCol>
                <a:gridCol w="2602733">
                  <a:extLst>
                    <a:ext uri="{9D8B030D-6E8A-4147-A177-3AD203B41FA5}">
                      <a16:colId xmlns:a16="http://schemas.microsoft.com/office/drawing/2014/main" val="3104144366"/>
                    </a:ext>
                  </a:extLst>
                </a:gridCol>
                <a:gridCol w="2493650">
                  <a:extLst>
                    <a:ext uri="{9D8B030D-6E8A-4147-A177-3AD203B41FA5}">
                      <a16:colId xmlns:a16="http://schemas.microsoft.com/office/drawing/2014/main" val="870887803"/>
                    </a:ext>
                  </a:extLst>
                </a:gridCol>
                <a:gridCol w="1841714">
                  <a:extLst>
                    <a:ext uri="{9D8B030D-6E8A-4147-A177-3AD203B41FA5}">
                      <a16:colId xmlns:a16="http://schemas.microsoft.com/office/drawing/2014/main" val="1121249882"/>
                    </a:ext>
                  </a:extLst>
                </a:gridCol>
                <a:gridCol w="1841714">
                  <a:extLst>
                    <a:ext uri="{9D8B030D-6E8A-4147-A177-3AD203B41FA5}">
                      <a16:colId xmlns:a16="http://schemas.microsoft.com/office/drawing/2014/main" val="2897509124"/>
                    </a:ext>
                  </a:extLst>
                </a:gridCol>
              </a:tblGrid>
              <a:tr h="629531">
                <a:tc>
                  <a:txBody>
                    <a:bodyPr/>
                    <a:lstStyle/>
                    <a:p>
                      <a:endParaRPr lang="fi-FI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Potilasturvallisuus-ilmoitukset (sisältää läheltä piti- ja haittatapahtumailmoitukset)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Työturvallisuus-</a:t>
                      </a:r>
                    </a:p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ilmoitukset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Tietosuoja-</a:t>
                      </a:r>
                    </a:p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ilmoitus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Onnistuminen</a:t>
                      </a:r>
                    </a:p>
                  </a:txBody>
                  <a:tcPr marL="143075" marR="143075" marT="71538" marB="71538"/>
                </a:tc>
                <a:extLst>
                  <a:ext uri="{0D108BD9-81ED-4DB2-BD59-A6C34878D82A}">
                    <a16:rowId xmlns:a16="http://schemas.microsoft.com/office/drawing/2014/main" val="2127860646"/>
                  </a:ext>
                </a:extLst>
              </a:tr>
              <a:tr h="629531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tammikuu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798 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320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</a:p>
                  </a:txBody>
                  <a:tcPr marL="143075" marR="143075" marT="71538" marB="71538"/>
                </a:tc>
                <a:extLst>
                  <a:ext uri="{0D108BD9-81ED-4DB2-BD59-A6C34878D82A}">
                    <a16:rowId xmlns:a16="http://schemas.microsoft.com/office/drawing/2014/main" val="2457930355"/>
                  </a:ext>
                </a:extLst>
              </a:tr>
              <a:tr h="629531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helmikuu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753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289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</a:t>
                      </a:r>
                    </a:p>
                  </a:txBody>
                  <a:tcPr marL="143075" marR="143075" marT="71538" marB="71538"/>
                </a:tc>
                <a:extLst>
                  <a:ext uri="{0D108BD9-81ED-4DB2-BD59-A6C34878D82A}">
                    <a16:rowId xmlns:a16="http://schemas.microsoft.com/office/drawing/2014/main" val="1446323366"/>
                  </a:ext>
                </a:extLst>
              </a:tr>
              <a:tr h="629531">
                <a:tc>
                  <a:txBody>
                    <a:bodyPr/>
                    <a:lstStyle/>
                    <a:p>
                      <a:r>
                        <a:rPr lang="fi-FI" sz="1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maaliskuu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819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251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</a:t>
                      </a:r>
                    </a:p>
                  </a:txBody>
                  <a:tcPr marL="143075" marR="143075" marT="71538" marB="71538"/>
                </a:tc>
                <a:extLst>
                  <a:ext uri="{0D108BD9-81ED-4DB2-BD59-A6C34878D82A}">
                    <a16:rowId xmlns:a16="http://schemas.microsoft.com/office/drawing/2014/main" val="1213731439"/>
                  </a:ext>
                </a:extLst>
              </a:tr>
              <a:tr h="715377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huhtikuu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871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303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marL="143075" marR="143075" marT="71538" marB="71538"/>
                </a:tc>
                <a:extLst>
                  <a:ext uri="{0D108BD9-81ED-4DB2-BD59-A6C34878D82A}">
                    <a16:rowId xmlns:a16="http://schemas.microsoft.com/office/drawing/2014/main" val="2191204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8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Background">
            <a:extLst>
              <a:ext uri="{FF2B5EF4-FFF2-40B4-BE49-F238E27FC236}">
                <a16:creationId xmlns:a16="http://schemas.microsoft.com/office/drawing/2014/main" id="{90D0877E-6CD0-4206-8A18-56CEE73EF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8AC0D4-F32D-4067-9F63-E553F4AFF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2806021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54CAC37-E09C-57F7-5DAB-B1A311FDB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342306"/>
            <a:ext cx="4703816" cy="832070"/>
          </a:xfrm>
        </p:spPr>
        <p:txBody>
          <a:bodyPr anchor="ctr">
            <a:normAutofit fontScale="90000"/>
          </a:bodyPr>
          <a:lstStyle/>
          <a:p>
            <a:r>
              <a:rPr lang="fi-FI" sz="3400" dirty="0"/>
              <a:t>Hyvinvointialueen henkilöstö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C10593-F066-B504-D2AA-F1B5DAFFC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42307"/>
            <a:ext cx="5250873" cy="1507041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b="1" dirty="0"/>
              <a:t>Vakituinen henkilöstö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2000" dirty="0"/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6EFC0951-FC62-DC17-D98C-C787EAE6F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38186"/>
              </p:ext>
            </p:extLst>
          </p:nvPr>
        </p:nvGraphicFramePr>
        <p:xfrm>
          <a:off x="761802" y="1425388"/>
          <a:ext cx="10668008" cy="5268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927">
                  <a:extLst>
                    <a:ext uri="{9D8B030D-6E8A-4147-A177-3AD203B41FA5}">
                      <a16:colId xmlns:a16="http://schemas.microsoft.com/office/drawing/2014/main" val="4192049653"/>
                    </a:ext>
                  </a:extLst>
                </a:gridCol>
                <a:gridCol w="860612">
                  <a:extLst>
                    <a:ext uri="{9D8B030D-6E8A-4147-A177-3AD203B41FA5}">
                      <a16:colId xmlns:a16="http://schemas.microsoft.com/office/drawing/2014/main" val="2784768473"/>
                    </a:ext>
                  </a:extLst>
                </a:gridCol>
                <a:gridCol w="1420776">
                  <a:extLst>
                    <a:ext uri="{9D8B030D-6E8A-4147-A177-3AD203B41FA5}">
                      <a16:colId xmlns:a16="http://schemas.microsoft.com/office/drawing/2014/main" val="139244022"/>
                    </a:ext>
                  </a:extLst>
                </a:gridCol>
                <a:gridCol w="963836">
                  <a:extLst>
                    <a:ext uri="{9D8B030D-6E8A-4147-A177-3AD203B41FA5}">
                      <a16:colId xmlns:a16="http://schemas.microsoft.com/office/drawing/2014/main" val="2295418736"/>
                    </a:ext>
                  </a:extLst>
                </a:gridCol>
                <a:gridCol w="1228948">
                  <a:extLst>
                    <a:ext uri="{9D8B030D-6E8A-4147-A177-3AD203B41FA5}">
                      <a16:colId xmlns:a16="http://schemas.microsoft.com/office/drawing/2014/main" val="1687312752"/>
                    </a:ext>
                  </a:extLst>
                </a:gridCol>
                <a:gridCol w="1012054">
                  <a:extLst>
                    <a:ext uri="{9D8B030D-6E8A-4147-A177-3AD203B41FA5}">
                      <a16:colId xmlns:a16="http://schemas.microsoft.com/office/drawing/2014/main" val="2110620154"/>
                    </a:ext>
                  </a:extLst>
                </a:gridCol>
                <a:gridCol w="1802167">
                  <a:extLst>
                    <a:ext uri="{9D8B030D-6E8A-4147-A177-3AD203B41FA5}">
                      <a16:colId xmlns:a16="http://schemas.microsoft.com/office/drawing/2014/main" val="151775283"/>
                    </a:ext>
                  </a:extLst>
                </a:gridCol>
                <a:gridCol w="1199618">
                  <a:extLst>
                    <a:ext uri="{9D8B030D-6E8A-4147-A177-3AD203B41FA5}">
                      <a16:colId xmlns:a16="http://schemas.microsoft.com/office/drawing/2014/main" val="3923002349"/>
                    </a:ext>
                  </a:extLst>
                </a:gridCol>
                <a:gridCol w="1095070">
                  <a:extLst>
                    <a:ext uri="{9D8B030D-6E8A-4147-A177-3AD203B41FA5}">
                      <a16:colId xmlns:a16="http://schemas.microsoft.com/office/drawing/2014/main" val="2101989501"/>
                    </a:ext>
                  </a:extLst>
                </a:gridCol>
              </a:tblGrid>
              <a:tr h="696985">
                <a:tc>
                  <a:txBody>
                    <a:bodyPr/>
                    <a:lstStyle/>
                    <a:p>
                      <a:r>
                        <a:rPr lang="fi-FI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Kuukausi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HVA hallinto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Terveys- ja sairaanhoito-palvelut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Perhe- ja</a:t>
                      </a:r>
                    </a:p>
                    <a:p>
                      <a:r>
                        <a:rPr lang="fi-FI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Sosiaali-</a:t>
                      </a:r>
                    </a:p>
                    <a:p>
                      <a:r>
                        <a:rPr lang="fi-FI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palvelut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Ikäihmisten palvelut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Pelastus-toimi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Hallinto- ja strategiapalvelut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Hankkeet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Yhteensä</a:t>
                      </a:r>
                    </a:p>
                  </a:txBody>
                  <a:tcPr marL="86695" marR="86695" marT="43347" marB="43347"/>
                </a:tc>
                <a:extLst>
                  <a:ext uri="{0D108BD9-81ED-4DB2-BD59-A6C34878D82A}">
                    <a16:rowId xmlns:a16="http://schemas.microsoft.com/office/drawing/2014/main" val="982873244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r>
                        <a:rPr lang="fi-FI" sz="13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tammikuu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2 970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1 242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1 881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923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1 178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8 485</a:t>
                      </a:r>
                    </a:p>
                  </a:txBody>
                  <a:tcPr marL="86695" marR="86695" marT="43347" marB="43347"/>
                </a:tc>
                <a:extLst>
                  <a:ext uri="{0D108BD9-81ED-4DB2-BD59-A6C34878D82A}">
                    <a16:rowId xmlns:a16="http://schemas.microsoft.com/office/drawing/2014/main" val="2446859824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helmikuu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2 986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1 243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1 885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926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1 173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8 474</a:t>
                      </a:r>
                    </a:p>
                  </a:txBody>
                  <a:tcPr marL="86695" marR="86695" marT="43347" marB="43347"/>
                </a:tc>
                <a:extLst>
                  <a:ext uri="{0D108BD9-81ED-4DB2-BD59-A6C34878D82A}">
                    <a16:rowId xmlns:a16="http://schemas.microsoft.com/office/drawing/2014/main" val="4247141699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r>
                        <a:rPr lang="fi-FI" sz="13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maaliskuu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2 960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1 242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1 865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928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1 171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8 462</a:t>
                      </a:r>
                    </a:p>
                  </a:txBody>
                  <a:tcPr marL="86695" marR="86695" marT="43347" marB="43347"/>
                </a:tc>
                <a:extLst>
                  <a:ext uri="{0D108BD9-81ED-4DB2-BD59-A6C34878D82A}">
                    <a16:rowId xmlns:a16="http://schemas.microsoft.com/office/drawing/2014/main" val="412618791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huhtikuu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2 962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1 257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1 865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928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1 164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8 466</a:t>
                      </a:r>
                    </a:p>
                  </a:txBody>
                  <a:tcPr marL="86695" marR="86695" marT="43347" marB="43347"/>
                </a:tc>
                <a:extLst>
                  <a:ext uri="{0D108BD9-81ED-4DB2-BD59-A6C34878D82A}">
                    <a16:rowId xmlns:a16="http://schemas.microsoft.com/office/drawing/2014/main" val="1098439389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toukokuu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2 965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1 248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1 885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921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1 160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8 489</a:t>
                      </a:r>
                    </a:p>
                  </a:txBody>
                  <a:tcPr marL="86695" marR="86695" marT="43347" marB="43347"/>
                </a:tc>
                <a:extLst>
                  <a:ext uri="{0D108BD9-81ED-4DB2-BD59-A6C34878D82A}">
                    <a16:rowId xmlns:a16="http://schemas.microsoft.com/office/drawing/2014/main" val="2686029175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kesäkuu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2 983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1 241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1 894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922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1 164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38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8 515</a:t>
                      </a:r>
                    </a:p>
                  </a:txBody>
                  <a:tcPr marL="86695" marR="86695" marT="43347" marB="43347"/>
                </a:tc>
                <a:extLst>
                  <a:ext uri="{0D108BD9-81ED-4DB2-BD59-A6C34878D82A}">
                    <a16:rowId xmlns:a16="http://schemas.microsoft.com/office/drawing/2014/main" val="2849809165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heinäkuu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2 985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1 249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1 893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922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1 178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8 538</a:t>
                      </a:r>
                    </a:p>
                  </a:txBody>
                  <a:tcPr marL="86695" marR="86695" marT="43347" marB="43347"/>
                </a:tc>
                <a:extLst>
                  <a:ext uri="{0D108BD9-81ED-4DB2-BD59-A6C34878D82A}">
                    <a16:rowId xmlns:a16="http://schemas.microsoft.com/office/drawing/2014/main" val="3330868938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elokuu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2 970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1 252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1 891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923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1 169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41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8 522</a:t>
                      </a:r>
                    </a:p>
                  </a:txBody>
                  <a:tcPr marL="86695" marR="86695" marT="43347" marB="43347"/>
                </a:tc>
                <a:extLst>
                  <a:ext uri="{0D108BD9-81ED-4DB2-BD59-A6C34878D82A}">
                    <a16:rowId xmlns:a16="http://schemas.microsoft.com/office/drawing/2014/main" val="312133554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syyskuu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2 999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1 256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1 900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925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1 409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41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8 549</a:t>
                      </a:r>
                    </a:p>
                  </a:txBody>
                  <a:tcPr marL="86695" marR="86695" marT="43347" marB="43347"/>
                </a:tc>
                <a:extLst>
                  <a:ext uri="{0D108BD9-81ED-4DB2-BD59-A6C34878D82A}">
                    <a16:rowId xmlns:a16="http://schemas.microsoft.com/office/drawing/2014/main" val="2409417707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lokakuu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3 004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1 255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1 900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806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1 421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44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8 447</a:t>
                      </a:r>
                    </a:p>
                  </a:txBody>
                  <a:tcPr marL="86695" marR="86695" marT="43347" marB="43347"/>
                </a:tc>
                <a:extLst>
                  <a:ext uri="{0D108BD9-81ED-4DB2-BD59-A6C34878D82A}">
                    <a16:rowId xmlns:a16="http://schemas.microsoft.com/office/drawing/2014/main" val="3165093249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marraskuu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3 003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1 256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1 901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803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1 431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8 456</a:t>
                      </a:r>
                    </a:p>
                  </a:txBody>
                  <a:tcPr marL="86695" marR="86695" marT="43347" marB="43347"/>
                </a:tc>
                <a:extLst>
                  <a:ext uri="{0D108BD9-81ED-4DB2-BD59-A6C34878D82A}">
                    <a16:rowId xmlns:a16="http://schemas.microsoft.com/office/drawing/2014/main" val="230691511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joulukuu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2 999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1 250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1 898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804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1 427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47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8 442</a:t>
                      </a:r>
                      <a:endParaRPr lang="fi-FI" sz="13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6695" marR="86695" marT="43347" marB="43347"/>
                </a:tc>
                <a:extLst>
                  <a:ext uri="{0D108BD9-81ED-4DB2-BD59-A6C34878D82A}">
                    <a16:rowId xmlns:a16="http://schemas.microsoft.com/office/drawing/2014/main" val="430357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17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91CC8E-3658-F354-1020-EA3D9097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000" dirty="0" err="1"/>
              <a:t>HaiPro</a:t>
            </a:r>
            <a:r>
              <a:rPr lang="fi-FI" sz="4000" dirty="0"/>
              <a:t> Haitta- ja vaaratapahtumailmoitukset </a:t>
            </a:r>
            <a:r>
              <a:rPr lang="fi-FI" sz="1800" b="0" dirty="0"/>
              <a:t>ajalla 1.5.-31.8.2024</a:t>
            </a:r>
            <a:endParaRPr lang="fi-FI" sz="4000" b="0" dirty="0"/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59E41197-319E-96A6-C9C6-738558DB9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519217"/>
              </p:ext>
            </p:extLst>
          </p:nvPr>
        </p:nvGraphicFramePr>
        <p:xfrm>
          <a:off x="838200" y="2203448"/>
          <a:ext cx="10424160" cy="393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349">
                  <a:extLst>
                    <a:ext uri="{9D8B030D-6E8A-4147-A177-3AD203B41FA5}">
                      <a16:colId xmlns:a16="http://schemas.microsoft.com/office/drawing/2014/main" val="1895404268"/>
                    </a:ext>
                  </a:extLst>
                </a:gridCol>
                <a:gridCol w="2602733">
                  <a:extLst>
                    <a:ext uri="{9D8B030D-6E8A-4147-A177-3AD203B41FA5}">
                      <a16:colId xmlns:a16="http://schemas.microsoft.com/office/drawing/2014/main" val="3104144366"/>
                    </a:ext>
                  </a:extLst>
                </a:gridCol>
                <a:gridCol w="2493650">
                  <a:extLst>
                    <a:ext uri="{9D8B030D-6E8A-4147-A177-3AD203B41FA5}">
                      <a16:colId xmlns:a16="http://schemas.microsoft.com/office/drawing/2014/main" val="870887803"/>
                    </a:ext>
                  </a:extLst>
                </a:gridCol>
                <a:gridCol w="1841714">
                  <a:extLst>
                    <a:ext uri="{9D8B030D-6E8A-4147-A177-3AD203B41FA5}">
                      <a16:colId xmlns:a16="http://schemas.microsoft.com/office/drawing/2014/main" val="1121249882"/>
                    </a:ext>
                  </a:extLst>
                </a:gridCol>
                <a:gridCol w="1841714">
                  <a:extLst>
                    <a:ext uri="{9D8B030D-6E8A-4147-A177-3AD203B41FA5}">
                      <a16:colId xmlns:a16="http://schemas.microsoft.com/office/drawing/2014/main" val="2897509124"/>
                    </a:ext>
                  </a:extLst>
                </a:gridCol>
              </a:tblGrid>
              <a:tr h="1248381">
                <a:tc>
                  <a:txBody>
                    <a:bodyPr/>
                    <a:lstStyle/>
                    <a:p>
                      <a:endParaRPr lang="fi-FI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Potilasturvallisuusilmoitukset (sisältää läheltä piti- ja haittatapahtumailmoitukset)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Työturvallisuus-</a:t>
                      </a:r>
                    </a:p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ilmoitukset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Tietosuoja-</a:t>
                      </a:r>
                    </a:p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ilmoitukset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Onnistuminen</a:t>
                      </a:r>
                    </a:p>
                  </a:txBody>
                  <a:tcPr marL="143075" marR="143075" marT="71538" marB="71538"/>
                </a:tc>
                <a:extLst>
                  <a:ext uri="{0D108BD9-81ED-4DB2-BD59-A6C34878D82A}">
                    <a16:rowId xmlns:a16="http://schemas.microsoft.com/office/drawing/2014/main" val="2127860646"/>
                  </a:ext>
                </a:extLst>
              </a:tr>
              <a:tr h="649566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toukokuu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902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276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marL="143075" marR="143075" marT="71538" marB="71538"/>
                </a:tc>
                <a:extLst>
                  <a:ext uri="{0D108BD9-81ED-4DB2-BD59-A6C34878D82A}">
                    <a16:rowId xmlns:a16="http://schemas.microsoft.com/office/drawing/2014/main" val="2457930355"/>
                  </a:ext>
                </a:extLst>
              </a:tr>
              <a:tr h="649566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kesäkuu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908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246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</a:t>
                      </a:r>
                    </a:p>
                  </a:txBody>
                  <a:tcPr marL="143075" marR="143075" marT="71538" marB="71538"/>
                </a:tc>
                <a:extLst>
                  <a:ext uri="{0D108BD9-81ED-4DB2-BD59-A6C34878D82A}">
                    <a16:rowId xmlns:a16="http://schemas.microsoft.com/office/drawing/2014/main" val="1446323366"/>
                  </a:ext>
                </a:extLst>
              </a:tr>
              <a:tr h="649566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heinäkuu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869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252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</a:t>
                      </a:r>
                    </a:p>
                  </a:txBody>
                  <a:tcPr marL="143075" marR="143075" marT="71538" marB="71538"/>
                </a:tc>
                <a:extLst>
                  <a:ext uri="{0D108BD9-81ED-4DB2-BD59-A6C34878D82A}">
                    <a16:rowId xmlns:a16="http://schemas.microsoft.com/office/drawing/2014/main" val="1213731439"/>
                  </a:ext>
                </a:extLst>
              </a:tr>
              <a:tr h="738145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elokuu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882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265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</a:t>
                      </a:r>
                    </a:p>
                  </a:txBody>
                  <a:tcPr marL="143075" marR="143075" marT="71538" marB="71538"/>
                </a:tc>
                <a:extLst>
                  <a:ext uri="{0D108BD9-81ED-4DB2-BD59-A6C34878D82A}">
                    <a16:rowId xmlns:a16="http://schemas.microsoft.com/office/drawing/2014/main" val="2191204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74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91CC8E-3658-F354-1020-EA3D9097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000" dirty="0" err="1"/>
              <a:t>HaiPro</a:t>
            </a:r>
            <a:r>
              <a:rPr lang="fi-FI" sz="4000" dirty="0"/>
              <a:t> Haitta- ja vaaratapahtumailmoitukset </a:t>
            </a:r>
            <a:r>
              <a:rPr lang="fi-FI" sz="1800" b="0" dirty="0"/>
              <a:t>(ajalla 1.9.-31.12.2024)</a:t>
            </a:r>
            <a:endParaRPr lang="fi-FI" sz="4000" dirty="0"/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59E41197-319E-96A6-C9C6-738558DB9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228376"/>
              </p:ext>
            </p:extLst>
          </p:nvPr>
        </p:nvGraphicFramePr>
        <p:xfrm>
          <a:off x="838200" y="2203448"/>
          <a:ext cx="10424160" cy="393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349">
                  <a:extLst>
                    <a:ext uri="{9D8B030D-6E8A-4147-A177-3AD203B41FA5}">
                      <a16:colId xmlns:a16="http://schemas.microsoft.com/office/drawing/2014/main" val="1895404268"/>
                    </a:ext>
                  </a:extLst>
                </a:gridCol>
                <a:gridCol w="2602733">
                  <a:extLst>
                    <a:ext uri="{9D8B030D-6E8A-4147-A177-3AD203B41FA5}">
                      <a16:colId xmlns:a16="http://schemas.microsoft.com/office/drawing/2014/main" val="3104144366"/>
                    </a:ext>
                  </a:extLst>
                </a:gridCol>
                <a:gridCol w="2493650">
                  <a:extLst>
                    <a:ext uri="{9D8B030D-6E8A-4147-A177-3AD203B41FA5}">
                      <a16:colId xmlns:a16="http://schemas.microsoft.com/office/drawing/2014/main" val="870887803"/>
                    </a:ext>
                  </a:extLst>
                </a:gridCol>
                <a:gridCol w="1841714">
                  <a:extLst>
                    <a:ext uri="{9D8B030D-6E8A-4147-A177-3AD203B41FA5}">
                      <a16:colId xmlns:a16="http://schemas.microsoft.com/office/drawing/2014/main" val="1121249882"/>
                    </a:ext>
                  </a:extLst>
                </a:gridCol>
                <a:gridCol w="1841714">
                  <a:extLst>
                    <a:ext uri="{9D8B030D-6E8A-4147-A177-3AD203B41FA5}">
                      <a16:colId xmlns:a16="http://schemas.microsoft.com/office/drawing/2014/main" val="2897509124"/>
                    </a:ext>
                  </a:extLst>
                </a:gridCol>
              </a:tblGrid>
              <a:tr h="1248381">
                <a:tc>
                  <a:txBody>
                    <a:bodyPr/>
                    <a:lstStyle/>
                    <a:p>
                      <a:endParaRPr lang="fi-FI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Potilasturvallisuusilmoitukset (sisältää läheltä piti- ja haittatapahtumailmoitukset)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Työturvallisuus-</a:t>
                      </a:r>
                    </a:p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ilmoitukset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Tietosuoja-</a:t>
                      </a:r>
                    </a:p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ilmoitukset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Onnistuminen</a:t>
                      </a:r>
                    </a:p>
                  </a:txBody>
                  <a:tcPr marL="143075" marR="143075" marT="71538" marB="71538"/>
                </a:tc>
                <a:extLst>
                  <a:ext uri="{0D108BD9-81ED-4DB2-BD59-A6C34878D82A}">
                    <a16:rowId xmlns:a16="http://schemas.microsoft.com/office/drawing/2014/main" val="2127860646"/>
                  </a:ext>
                </a:extLst>
              </a:tr>
              <a:tr h="649566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syyskuu 2024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823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362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</a:t>
                      </a:r>
                    </a:p>
                  </a:txBody>
                  <a:tcPr marL="143075" marR="143075" marT="71538" marB="71538"/>
                </a:tc>
                <a:extLst>
                  <a:ext uri="{0D108BD9-81ED-4DB2-BD59-A6C34878D82A}">
                    <a16:rowId xmlns:a16="http://schemas.microsoft.com/office/drawing/2014/main" val="2457930355"/>
                  </a:ext>
                </a:extLst>
              </a:tr>
              <a:tr h="649566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lokakuu 2024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996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306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</a:t>
                      </a:r>
                    </a:p>
                  </a:txBody>
                  <a:tcPr marL="143075" marR="143075" marT="71538" marB="71538"/>
                </a:tc>
                <a:extLst>
                  <a:ext uri="{0D108BD9-81ED-4DB2-BD59-A6C34878D82A}">
                    <a16:rowId xmlns:a16="http://schemas.microsoft.com/office/drawing/2014/main" val="1446323366"/>
                  </a:ext>
                </a:extLst>
              </a:tr>
              <a:tr h="649566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marraskuu 2024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995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339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</a:t>
                      </a:r>
                    </a:p>
                  </a:txBody>
                  <a:tcPr marL="143075" marR="143075" marT="71538" marB="71538"/>
                </a:tc>
                <a:extLst>
                  <a:ext uri="{0D108BD9-81ED-4DB2-BD59-A6C34878D82A}">
                    <a16:rowId xmlns:a16="http://schemas.microsoft.com/office/drawing/2014/main" val="1213731439"/>
                  </a:ext>
                </a:extLst>
              </a:tr>
              <a:tr h="738145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joulukuu 2024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874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397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</a:t>
                      </a:r>
                    </a:p>
                  </a:txBody>
                  <a:tcPr marL="143075" marR="143075" marT="71538" marB="71538"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</a:t>
                      </a:r>
                    </a:p>
                  </a:txBody>
                  <a:tcPr marL="143075" marR="143075" marT="71538" marB="71538"/>
                </a:tc>
                <a:extLst>
                  <a:ext uri="{0D108BD9-81ED-4DB2-BD59-A6C34878D82A}">
                    <a16:rowId xmlns:a16="http://schemas.microsoft.com/office/drawing/2014/main" val="2191204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786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011C60-13AA-87A6-4332-657E1226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5450"/>
          </a:xfrm>
        </p:spPr>
        <p:txBody>
          <a:bodyPr/>
          <a:lstStyle/>
          <a:p>
            <a:pPr algn="ctr"/>
            <a:r>
              <a:rPr lang="fi-FI" dirty="0"/>
              <a:t>Potilasturvallisuus: keskeisimmät ilmoitustyypit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DA9A4F6-2A65-13AF-0A46-D82A0C6483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6281" y="1413163"/>
          <a:ext cx="10340083" cy="4970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544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2F9FE4-8A52-609B-46A4-EA47E3054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69" y="776317"/>
            <a:ext cx="4140485" cy="31015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dirty="0" err="1">
                <a:solidFill>
                  <a:schemeClr val="tx1"/>
                </a:solidFill>
              </a:rPr>
              <a:t>Asiakkaiden</a:t>
            </a:r>
            <a:r>
              <a:rPr lang="en-US" sz="3200" kern="1200" dirty="0">
                <a:solidFill>
                  <a:schemeClr val="tx1"/>
                </a:solidFill>
              </a:rPr>
              <a:t>, </a:t>
            </a:r>
            <a:r>
              <a:rPr lang="en-US" sz="3200" kern="1200" dirty="0" err="1">
                <a:solidFill>
                  <a:schemeClr val="tx1"/>
                </a:solidFill>
              </a:rPr>
              <a:t>potilaiden</a:t>
            </a:r>
            <a:r>
              <a:rPr lang="en-US" sz="3200" kern="1200" dirty="0">
                <a:solidFill>
                  <a:schemeClr val="tx1"/>
                </a:solidFill>
              </a:rPr>
              <a:t> ja </a:t>
            </a:r>
            <a:r>
              <a:rPr lang="en-US" sz="3200" kern="1200" dirty="0" err="1">
                <a:solidFill>
                  <a:schemeClr val="tx1"/>
                </a:solidFill>
              </a:rPr>
              <a:t>läheisten</a:t>
            </a:r>
            <a:r>
              <a:rPr lang="en-US" sz="3200" kern="1200" dirty="0">
                <a:solidFill>
                  <a:schemeClr val="tx1"/>
                </a:solidFill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</a:rPr>
              <a:t>haitta</a:t>
            </a:r>
            <a:r>
              <a:rPr lang="en-US" sz="3200" kern="1200" dirty="0">
                <a:solidFill>
                  <a:schemeClr val="tx1"/>
                </a:solidFill>
              </a:rPr>
              <a:t>- ja </a:t>
            </a:r>
            <a:r>
              <a:rPr lang="en-US" sz="3200" kern="1200" dirty="0" err="1">
                <a:solidFill>
                  <a:schemeClr val="tx1"/>
                </a:solidFill>
              </a:rPr>
              <a:t>vaaratapahtuma-ilmoitukset</a:t>
            </a:r>
            <a:endParaRPr lang="en-US" sz="3200" kern="1200" dirty="0">
              <a:solidFill>
                <a:schemeClr val="tx1"/>
              </a:solidFill>
            </a:endParaRP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7410BD37-B689-C481-96F8-AB13C974F6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991005"/>
              </p:ext>
            </p:extLst>
          </p:nvPr>
        </p:nvGraphicFramePr>
        <p:xfrm>
          <a:off x="5226756" y="224216"/>
          <a:ext cx="5588102" cy="57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186">
                  <a:extLst>
                    <a:ext uri="{9D8B030D-6E8A-4147-A177-3AD203B41FA5}">
                      <a16:colId xmlns:a16="http://schemas.microsoft.com/office/drawing/2014/main" val="3529009282"/>
                    </a:ext>
                  </a:extLst>
                </a:gridCol>
                <a:gridCol w="3289916">
                  <a:extLst>
                    <a:ext uri="{9D8B030D-6E8A-4147-A177-3AD203B41FA5}">
                      <a16:colId xmlns:a16="http://schemas.microsoft.com/office/drawing/2014/main" val="1644565281"/>
                    </a:ext>
                  </a:extLst>
                </a:gridCol>
              </a:tblGrid>
              <a:tr h="441828">
                <a:tc>
                  <a:txBody>
                    <a:bodyPr/>
                    <a:lstStyle/>
                    <a:p>
                      <a:r>
                        <a:rPr lang="fi-FI" sz="1800" dirty="0"/>
                        <a:t>Kuukausi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Ilmoitusten määrä 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274328817"/>
                  </a:ext>
                </a:extLst>
              </a:tr>
              <a:tr h="438440">
                <a:tc>
                  <a:txBody>
                    <a:bodyPr/>
                    <a:lstStyle/>
                    <a:p>
                      <a:r>
                        <a:rPr lang="fi-FI" sz="1800" dirty="0"/>
                        <a:t>tammikuu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9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792638840"/>
                  </a:ext>
                </a:extLst>
              </a:tr>
              <a:tr h="438440">
                <a:tc>
                  <a:txBody>
                    <a:bodyPr/>
                    <a:lstStyle/>
                    <a:p>
                      <a:r>
                        <a:rPr lang="fi-FI" sz="1800" dirty="0"/>
                        <a:t>helmikuu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13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152292352"/>
                  </a:ext>
                </a:extLst>
              </a:tr>
              <a:tr h="438440">
                <a:tc>
                  <a:txBody>
                    <a:bodyPr/>
                    <a:lstStyle/>
                    <a:p>
                      <a:r>
                        <a:rPr lang="fi-FI" sz="1800" dirty="0"/>
                        <a:t>maaliskuu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9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818663236"/>
                  </a:ext>
                </a:extLst>
              </a:tr>
              <a:tr h="438440">
                <a:tc>
                  <a:txBody>
                    <a:bodyPr/>
                    <a:lstStyle/>
                    <a:p>
                      <a:r>
                        <a:rPr lang="fi-FI" sz="1800" dirty="0"/>
                        <a:t>huhtikuu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11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005936022"/>
                  </a:ext>
                </a:extLst>
              </a:tr>
              <a:tr h="438440">
                <a:tc>
                  <a:txBody>
                    <a:bodyPr/>
                    <a:lstStyle/>
                    <a:p>
                      <a:r>
                        <a:rPr lang="fi-FI" sz="1800" dirty="0"/>
                        <a:t>toukokuu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6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546010158"/>
                  </a:ext>
                </a:extLst>
              </a:tr>
              <a:tr h="438440">
                <a:tc>
                  <a:txBody>
                    <a:bodyPr/>
                    <a:lstStyle/>
                    <a:p>
                      <a:r>
                        <a:rPr lang="fi-FI" sz="1800" dirty="0"/>
                        <a:t>kesäkuu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7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893171648"/>
                  </a:ext>
                </a:extLst>
              </a:tr>
              <a:tr h="438440">
                <a:tc>
                  <a:txBody>
                    <a:bodyPr/>
                    <a:lstStyle/>
                    <a:p>
                      <a:r>
                        <a:rPr lang="fi-FI" sz="1800" dirty="0"/>
                        <a:t>heinäkuu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12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811853720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r>
                        <a:rPr lang="fi-FI" sz="1800" dirty="0"/>
                        <a:t>elokuu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15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011590996"/>
                  </a:ext>
                </a:extLst>
              </a:tr>
              <a:tr h="438440">
                <a:tc>
                  <a:txBody>
                    <a:bodyPr/>
                    <a:lstStyle/>
                    <a:p>
                      <a:r>
                        <a:rPr lang="fi-FI" sz="1800" dirty="0"/>
                        <a:t>syyskuu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7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487885473"/>
                  </a:ext>
                </a:extLst>
              </a:tr>
              <a:tr h="438440">
                <a:tc>
                  <a:txBody>
                    <a:bodyPr/>
                    <a:lstStyle/>
                    <a:p>
                      <a:r>
                        <a:rPr lang="fi-FI" sz="1800" dirty="0"/>
                        <a:t>lokakuu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22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407252771"/>
                  </a:ext>
                </a:extLst>
              </a:tr>
              <a:tr h="438440">
                <a:tc>
                  <a:txBody>
                    <a:bodyPr/>
                    <a:lstStyle/>
                    <a:p>
                      <a:r>
                        <a:rPr lang="fi-FI" sz="1800" dirty="0"/>
                        <a:t>marraskuu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11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26384098"/>
                  </a:ext>
                </a:extLst>
              </a:tr>
              <a:tr h="438440">
                <a:tc>
                  <a:txBody>
                    <a:bodyPr/>
                    <a:lstStyle/>
                    <a:p>
                      <a:r>
                        <a:rPr lang="fi-FI" sz="1800" dirty="0"/>
                        <a:t>joulukuu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7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530473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2818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9F05FB-AFC4-08AB-999C-5A39B0D5B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Asiakkaiden, potilaiden ja läheisten ilmoitukset: keskeisimmät ilmoitustyypit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230255BE-FD63-C049-1678-54992D0896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40229" y="1130531"/>
          <a:ext cx="10613571" cy="5438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5190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422DC93-C86D-D073-9F16-DD077FA6D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Hoitoon liittyvät infektiot</a:t>
            </a:r>
          </a:p>
        </p:txBody>
      </p:sp>
    </p:spTree>
    <p:extLst>
      <p:ext uri="{BB962C8B-B14F-4D97-AF65-F5344CB8AC3E}">
        <p14:creationId xmlns:p14="http://schemas.microsoft.com/office/powerpoint/2010/main" val="2099519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B19711-2934-DC15-150A-F26B2B52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Hoitoon liittyvien infektioiden ehkäisy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7F86BB-4AD5-3417-78C1-6344ADFCC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5663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Infektioidentorjunta tilastot:</a:t>
            </a:r>
          </a:p>
          <a:p>
            <a:pPr marL="0" lvl="0" indent="0">
              <a:buNone/>
            </a:pPr>
            <a:r>
              <a:rPr lang="fi-FI" sz="2000" dirty="0"/>
              <a:t>H</a:t>
            </a:r>
            <a:r>
              <a:rPr lang="fi-FI" sz="2000" dirty="0">
                <a:effectLst/>
              </a:rPr>
              <a:t>oitoon liittyvät infektiot </a:t>
            </a:r>
            <a:r>
              <a:rPr lang="fi-FI" sz="1800" dirty="0">
                <a:effectLst/>
              </a:rPr>
              <a:t>(THL Seurantatiedot: www.THL.fi)</a:t>
            </a:r>
          </a:p>
          <a:p>
            <a:pPr lvl="1"/>
            <a:r>
              <a:rPr lang="fi-FI" sz="1600" dirty="0">
                <a:effectLst/>
              </a:rPr>
              <a:t>veriviljelypositiiviset sepsis- infektiot </a:t>
            </a:r>
          </a:p>
          <a:p>
            <a:pPr lvl="1"/>
            <a:r>
              <a:rPr lang="fi-FI" sz="1600" dirty="0" err="1"/>
              <a:t>chlostridium</a:t>
            </a:r>
            <a:r>
              <a:rPr lang="fi-FI" sz="1600" dirty="0"/>
              <a:t> </a:t>
            </a:r>
            <a:r>
              <a:rPr lang="fi-FI" sz="1600" dirty="0" err="1"/>
              <a:t>difficele</a:t>
            </a:r>
            <a:endParaRPr lang="fi-FI" sz="1600" dirty="0">
              <a:effectLst/>
            </a:endParaRPr>
          </a:p>
          <a:p>
            <a:pPr marL="0" lvl="0" indent="0">
              <a:buNone/>
            </a:pPr>
            <a:r>
              <a:rPr lang="fi-FI" sz="2000" dirty="0"/>
              <a:t>Influenssa rokotuskattavuus vuosivertailu</a:t>
            </a:r>
            <a:r>
              <a:rPr lang="fi-FI" sz="2000" dirty="0">
                <a:effectLst/>
              </a:rPr>
              <a:t> </a:t>
            </a:r>
            <a:endParaRPr lang="fi-FI" sz="2000" dirty="0"/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1D42B20D-B441-FC12-DD81-85A4AB1DCC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34091"/>
              </p:ext>
            </p:extLst>
          </p:nvPr>
        </p:nvGraphicFramePr>
        <p:xfrm>
          <a:off x="1272117" y="3793067"/>
          <a:ext cx="9286014" cy="2410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477335" imgH="2381117" progId="Excel.Sheet.12">
                  <p:embed/>
                </p:oleObj>
              </mc:Choice>
              <mc:Fallback>
                <p:oleObj name="Worksheet" r:id="rId2" imgW="10477335" imgH="2381117" progId="Excel.Sheet.12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1D42B20D-B441-FC12-DD81-85A4AB1DCC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2117" y="3793067"/>
                        <a:ext cx="9286014" cy="2410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72271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294655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028E6A-A984-A0F6-D455-B533C99AB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342"/>
          </a:xfrm>
        </p:spPr>
        <p:txBody>
          <a:bodyPr>
            <a:normAutofit fontScale="90000"/>
          </a:bodyPr>
          <a:lstStyle/>
          <a:p>
            <a:r>
              <a:rPr lang="fi-FI" dirty="0"/>
              <a:t>Hyvinvointialueen 		</a:t>
            </a:r>
            <a:r>
              <a:rPr lang="fi-FI" sz="2000" dirty="0"/>
              <a:t>Määräaikainen henkilöstö</a:t>
            </a:r>
            <a:br>
              <a:rPr lang="fi-FI" dirty="0"/>
            </a:br>
            <a:r>
              <a:rPr lang="fi-FI" dirty="0"/>
              <a:t>henkilöstö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5A112E5B-B111-EE83-1BF7-D798B2A3B0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64488"/>
              </p:ext>
            </p:extLst>
          </p:nvPr>
        </p:nvGraphicFramePr>
        <p:xfrm>
          <a:off x="923278" y="1309511"/>
          <a:ext cx="10430521" cy="5362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322">
                  <a:extLst>
                    <a:ext uri="{9D8B030D-6E8A-4147-A177-3AD203B41FA5}">
                      <a16:colId xmlns:a16="http://schemas.microsoft.com/office/drawing/2014/main" val="2420738159"/>
                    </a:ext>
                  </a:extLst>
                </a:gridCol>
                <a:gridCol w="869765">
                  <a:extLst>
                    <a:ext uri="{9D8B030D-6E8A-4147-A177-3AD203B41FA5}">
                      <a16:colId xmlns:a16="http://schemas.microsoft.com/office/drawing/2014/main" val="2970530768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2661032527"/>
                    </a:ext>
                  </a:extLst>
                </a:gridCol>
                <a:gridCol w="1029810">
                  <a:extLst>
                    <a:ext uri="{9D8B030D-6E8A-4147-A177-3AD203B41FA5}">
                      <a16:colId xmlns:a16="http://schemas.microsoft.com/office/drawing/2014/main" val="3077943855"/>
                    </a:ext>
                  </a:extLst>
                </a:gridCol>
                <a:gridCol w="1305017">
                  <a:extLst>
                    <a:ext uri="{9D8B030D-6E8A-4147-A177-3AD203B41FA5}">
                      <a16:colId xmlns:a16="http://schemas.microsoft.com/office/drawing/2014/main" val="1766669481"/>
                    </a:ext>
                  </a:extLst>
                </a:gridCol>
                <a:gridCol w="1020932">
                  <a:extLst>
                    <a:ext uri="{9D8B030D-6E8A-4147-A177-3AD203B41FA5}">
                      <a16:colId xmlns:a16="http://schemas.microsoft.com/office/drawing/2014/main" val="4289514736"/>
                    </a:ext>
                  </a:extLst>
                </a:gridCol>
                <a:gridCol w="1713390">
                  <a:extLst>
                    <a:ext uri="{9D8B030D-6E8A-4147-A177-3AD203B41FA5}">
                      <a16:colId xmlns:a16="http://schemas.microsoft.com/office/drawing/2014/main" val="3611581396"/>
                    </a:ext>
                  </a:extLst>
                </a:gridCol>
                <a:gridCol w="1083076">
                  <a:extLst>
                    <a:ext uri="{9D8B030D-6E8A-4147-A177-3AD203B41FA5}">
                      <a16:colId xmlns:a16="http://schemas.microsoft.com/office/drawing/2014/main" val="503228392"/>
                    </a:ext>
                  </a:extLst>
                </a:gridCol>
                <a:gridCol w="1002436">
                  <a:extLst>
                    <a:ext uri="{9D8B030D-6E8A-4147-A177-3AD203B41FA5}">
                      <a16:colId xmlns:a16="http://schemas.microsoft.com/office/drawing/2014/main" val="3223352569"/>
                    </a:ext>
                  </a:extLst>
                </a:gridCol>
              </a:tblGrid>
              <a:tr h="678159"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Kuukausi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HVA hallinto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Terveys- ja sairaanhoito-palvelut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Perhe- ja</a:t>
                      </a:r>
                    </a:p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Sosiaali-</a:t>
                      </a:r>
                    </a:p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palvelut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Ikäihmisten palvelut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Pelastus</a:t>
                      </a:r>
                    </a:p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toimi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Hallinto- ja strategiapalvelut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Hankkeet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Yhteensä</a:t>
                      </a:r>
                    </a:p>
                  </a:txBody>
                  <a:tcPr marL="86695" marR="86695" marT="43347" marB="43347"/>
                </a:tc>
                <a:extLst>
                  <a:ext uri="{0D108BD9-81ED-4DB2-BD59-A6C34878D82A}">
                    <a16:rowId xmlns:a16="http://schemas.microsoft.com/office/drawing/2014/main" val="3011432072"/>
                  </a:ext>
                </a:extLst>
              </a:tr>
              <a:tr h="390339">
                <a:tc>
                  <a:txBody>
                    <a:bodyPr/>
                    <a:lstStyle/>
                    <a:p>
                      <a:r>
                        <a:rPr lang="fi-FI" sz="13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tammikuu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93831" marR="93831" marT="46915" marB="46915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825</a:t>
                      </a:r>
                    </a:p>
                  </a:txBody>
                  <a:tcPr marL="93831" marR="93831" marT="46915" marB="46915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315</a:t>
                      </a:r>
                    </a:p>
                  </a:txBody>
                  <a:tcPr marL="93831" marR="93831" marT="46915" marB="46915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447</a:t>
                      </a:r>
                    </a:p>
                  </a:txBody>
                  <a:tcPr marL="93831" marR="93831" marT="46915" marB="46915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274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1 985</a:t>
                      </a:r>
                    </a:p>
                  </a:txBody>
                  <a:tcPr marL="86695" marR="86695" marT="43347" marB="43347"/>
                </a:tc>
                <a:extLst>
                  <a:ext uri="{0D108BD9-81ED-4DB2-BD59-A6C34878D82A}">
                    <a16:rowId xmlns:a16="http://schemas.microsoft.com/office/drawing/2014/main" val="1333967897"/>
                  </a:ext>
                </a:extLst>
              </a:tr>
              <a:tr h="390339"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helmikuu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93831" marR="93831" marT="46915" marB="46915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842</a:t>
                      </a:r>
                    </a:p>
                  </a:txBody>
                  <a:tcPr marL="93831" marR="93831" marT="46915" marB="46915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327</a:t>
                      </a:r>
                    </a:p>
                  </a:txBody>
                  <a:tcPr marL="93831" marR="93831" marT="46915" marB="46915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499</a:t>
                      </a:r>
                    </a:p>
                  </a:txBody>
                  <a:tcPr marL="93831" marR="93831" marT="46915" marB="46915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313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2 110</a:t>
                      </a:r>
                    </a:p>
                  </a:txBody>
                  <a:tcPr marL="86695" marR="86695" marT="43347" marB="43347"/>
                </a:tc>
                <a:extLst>
                  <a:ext uri="{0D108BD9-81ED-4DB2-BD59-A6C34878D82A}">
                    <a16:rowId xmlns:a16="http://schemas.microsoft.com/office/drawing/2014/main" val="3191529164"/>
                  </a:ext>
                </a:extLst>
              </a:tr>
              <a:tr h="390339">
                <a:tc>
                  <a:txBody>
                    <a:bodyPr/>
                    <a:lstStyle/>
                    <a:p>
                      <a:r>
                        <a:rPr lang="fi-FI" sz="13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maaliskuu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93831" marR="93831" marT="46915" marB="46915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887</a:t>
                      </a:r>
                    </a:p>
                  </a:txBody>
                  <a:tcPr marL="93831" marR="93831" marT="46915" marB="46915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333</a:t>
                      </a:r>
                    </a:p>
                  </a:txBody>
                  <a:tcPr marL="93831" marR="93831" marT="46915" marB="46915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534</a:t>
                      </a:r>
                    </a:p>
                  </a:txBody>
                  <a:tcPr marL="93831" marR="93831" marT="46915" marB="46915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286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2 166</a:t>
                      </a:r>
                    </a:p>
                  </a:txBody>
                  <a:tcPr marL="86695" marR="86695" marT="43347" marB="43347"/>
                </a:tc>
                <a:extLst>
                  <a:ext uri="{0D108BD9-81ED-4DB2-BD59-A6C34878D82A}">
                    <a16:rowId xmlns:a16="http://schemas.microsoft.com/office/drawing/2014/main" val="2028899457"/>
                  </a:ext>
                </a:extLst>
              </a:tr>
              <a:tr h="390339"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huhtikuu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93831" marR="93831" marT="46915" marB="46915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890</a:t>
                      </a:r>
                    </a:p>
                  </a:txBody>
                  <a:tcPr marL="93831" marR="93831" marT="46915" marB="46915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347</a:t>
                      </a:r>
                    </a:p>
                  </a:txBody>
                  <a:tcPr marL="93831" marR="93831" marT="46915" marB="46915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499</a:t>
                      </a:r>
                    </a:p>
                  </a:txBody>
                  <a:tcPr marL="93831" marR="93831" marT="46915" marB="46915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290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2 169</a:t>
                      </a:r>
                    </a:p>
                  </a:txBody>
                  <a:tcPr marL="86695" marR="86695" marT="43347" marB="43347"/>
                </a:tc>
                <a:extLst>
                  <a:ext uri="{0D108BD9-81ED-4DB2-BD59-A6C34878D82A}">
                    <a16:rowId xmlns:a16="http://schemas.microsoft.com/office/drawing/2014/main" val="3746494536"/>
                  </a:ext>
                </a:extLst>
              </a:tr>
              <a:tr h="390339"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toukokuu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2 381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768717"/>
                  </a:ext>
                </a:extLst>
              </a:tr>
              <a:tr h="390339"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kesäkuu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2 911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13496"/>
                  </a:ext>
                </a:extLst>
              </a:tr>
              <a:tr h="390339"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heinäkuu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2 609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482810"/>
                  </a:ext>
                </a:extLst>
              </a:tr>
              <a:tr h="390339"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elokuu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2 159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687898"/>
                  </a:ext>
                </a:extLst>
              </a:tr>
              <a:tr h="390339"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syyskuu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213024"/>
                  </a:ext>
                </a:extLst>
              </a:tr>
              <a:tr h="390339"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lokakuu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2 078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584320"/>
                  </a:ext>
                </a:extLst>
              </a:tr>
              <a:tr h="390339"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marraskuu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0624"/>
                  </a:ext>
                </a:extLst>
              </a:tr>
              <a:tr h="390339"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joulukuu</a:t>
                      </a:r>
                    </a:p>
                  </a:txBody>
                  <a:tcPr marL="86695" marR="86695" marT="43347" marB="43347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2 256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420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01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D9FAB8-527C-C512-542C-4473896763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Hoitoon pääsy ja odotusajat</a:t>
            </a:r>
          </a:p>
        </p:txBody>
      </p:sp>
    </p:spTree>
    <p:extLst>
      <p:ext uri="{BB962C8B-B14F-4D97-AF65-F5344CB8AC3E}">
        <p14:creationId xmlns:p14="http://schemas.microsoft.com/office/powerpoint/2010/main" val="393432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BAE297B-E9DF-B52B-0338-028133DD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dirty="0"/>
              <a:t>Hoitoon pääsy ja odotusajat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FBF0F6-E238-F42B-A6BD-F6D70D1F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288" y="1940673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200" dirty="0"/>
              <a:t>THL julkaisee tiedot </a:t>
            </a:r>
            <a:r>
              <a:rPr lang="fi-FI" sz="2200" dirty="0" err="1"/>
              <a:t>hoitoonpääsystä</a:t>
            </a:r>
            <a:r>
              <a:rPr lang="fi-FI" sz="2200" dirty="0"/>
              <a:t> säännöllisesti päivittyvissä tietokantaraporteissa ja kahdesti vuodessa julkaistavassa tilastoraportissa.</a:t>
            </a:r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r>
              <a:rPr lang="fi-FI" sz="2200" dirty="0"/>
              <a:t>Tiedot voi tarkistaa alla olevista linkeistä:</a:t>
            </a:r>
          </a:p>
          <a:p>
            <a:r>
              <a:rPr lang="fi-FI" sz="2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Perusterveydenhuollon </a:t>
            </a:r>
            <a:r>
              <a:rPr lang="fi-FI" sz="2200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hoitoonpääsyn</a:t>
            </a:r>
            <a:r>
              <a:rPr lang="fi-FI" sz="2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14 vuorokauden enimmäisajan toteutuminen </a:t>
            </a:r>
            <a:endParaRPr lang="fi-FI" sz="2200" dirty="0">
              <a:solidFill>
                <a:srgbClr val="0070C0"/>
              </a:solidFill>
            </a:endParaRPr>
          </a:p>
          <a:p>
            <a:r>
              <a:rPr lang="fi-FI" sz="22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Suun  terveydenhuollon </a:t>
            </a:r>
            <a:r>
              <a:rPr lang="fi-FI" sz="2200" dirty="0" err="1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hoitoonpääsyn</a:t>
            </a:r>
            <a:r>
              <a:rPr lang="fi-FI" sz="22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enimmäisajan toteutuminen</a:t>
            </a:r>
            <a:endParaRPr lang="fi-FI" sz="2200" dirty="0">
              <a:solidFill>
                <a:srgbClr val="0070C0"/>
              </a:solidFill>
            </a:endParaRPr>
          </a:p>
          <a:p>
            <a:r>
              <a:rPr lang="fi-FI" sz="22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Hoitoon pääsy erikoissairaanhoidossa</a:t>
            </a:r>
            <a:r>
              <a:rPr lang="fi-FI" sz="2200" dirty="0">
                <a:solidFill>
                  <a:srgbClr val="0070C0"/>
                </a:solidFill>
              </a:rPr>
              <a:t> </a:t>
            </a:r>
            <a:r>
              <a:rPr lang="fi-FI" sz="2200" dirty="0"/>
              <a:t>(tiedot löytyvät </a:t>
            </a:r>
            <a:r>
              <a:rPr lang="fi-FI" sz="2200" dirty="0" err="1"/>
              <a:t>HVA:n</a:t>
            </a:r>
            <a:r>
              <a:rPr lang="fi-FI" sz="2200" dirty="0"/>
              <a:t> ulkoisilta verkkosivuilta: Hyvaep.fi / </a:t>
            </a:r>
            <a:r>
              <a:rPr lang="fi-FI" sz="2200" dirty="0" err="1"/>
              <a:t>Hoitoonpääsy</a:t>
            </a:r>
            <a:r>
              <a:rPr lang="fi-FI" sz="2200" dirty="0"/>
              <a:t> ja odotusajat)</a:t>
            </a:r>
          </a:p>
        </p:txBody>
      </p:sp>
    </p:spTree>
    <p:extLst>
      <p:ext uri="{BB962C8B-B14F-4D97-AF65-F5344CB8AC3E}">
        <p14:creationId xmlns:p14="http://schemas.microsoft.com/office/powerpoint/2010/main" val="54714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2E03CE-BB77-31CE-B4C8-99F8F70B7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Ikäihmisten sosiaalipalveluihin pääsyn odotusaika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56F98D-2CD2-AD81-DB3C-4D25DFA80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200" dirty="0"/>
              <a:t>Laki ikääntyneen väestön toimintakyvyn tukemisesta sekä iäkkäiden sosiaali- ja terveyspalveluista (604/2022; 26§)edellyttää, että </a:t>
            </a:r>
            <a:r>
              <a:rPr lang="fi-FI" sz="2200" i="1" dirty="0"/>
              <a:t>hyvinvointialueen on julkaistava ainakin puolivuosittain tiedot siitä, missä ajassa iäkäs henkilö voi saada hakemansa sosiaalipalvelut</a:t>
            </a:r>
            <a:r>
              <a:rPr lang="fi-FI" sz="2200" dirty="0"/>
              <a:t>.</a:t>
            </a:r>
          </a:p>
          <a:p>
            <a:pPr marL="0" indent="0">
              <a:buNone/>
            </a:pPr>
            <a:endParaRPr lang="fi-FI" sz="2200" dirty="0"/>
          </a:p>
          <a:p>
            <a:r>
              <a:rPr lang="fi-FI" sz="2200" dirty="0"/>
              <a:t>Etelä-Pohjanmaan hyvinvointialueella odotusajat on ilmoitettu ulkoisilla verkkosivuilla (Hyvaep.fi) </a:t>
            </a:r>
          </a:p>
          <a:p>
            <a:pPr marL="0" indent="0">
              <a:buNone/>
            </a:pPr>
            <a:r>
              <a:rPr lang="fi-FI" sz="2200" dirty="0">
                <a:hlinkClick r:id="rId2"/>
              </a:rPr>
              <a:t>Ikäihmisten sosiaalipalveluihin pääsyn odotusaika ajalta 1.1.-30.6.2024</a:t>
            </a:r>
            <a:endParaRPr lang="fi-FI" sz="2200" dirty="0"/>
          </a:p>
          <a:p>
            <a:pPr marL="0" indent="0">
              <a:buNone/>
            </a:pPr>
            <a:r>
              <a:rPr lang="fi-FI" sz="2200" dirty="0">
                <a:hlinkClick r:id="rId3"/>
              </a:rPr>
              <a:t>Ikäihmisten palvelut, odotusajat 1.7.-31.12.2024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142550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D2E9CED-748A-6022-D2FC-8D3ACECB2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24835"/>
            <a:ext cx="9144000" cy="1733265"/>
          </a:xfrm>
        </p:spPr>
        <p:txBody>
          <a:bodyPr/>
          <a:lstStyle/>
          <a:p>
            <a:r>
              <a:rPr lang="fi-FI" dirty="0"/>
              <a:t>Määräaikojen ja mitoitusten valvonta</a:t>
            </a:r>
          </a:p>
        </p:txBody>
      </p:sp>
    </p:spTree>
    <p:extLst>
      <p:ext uri="{BB962C8B-B14F-4D97-AF65-F5344CB8AC3E}">
        <p14:creationId xmlns:p14="http://schemas.microsoft.com/office/powerpoint/2010/main" val="1712669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2CEDFEF2F2404AB625894E7C8DAC7E" ma:contentTypeVersion="18" ma:contentTypeDescription="Create a new document." ma:contentTypeScope="" ma:versionID="754176915c64649ea3d27c74e5f9b3cf">
  <xsd:schema xmlns:xsd="http://www.w3.org/2001/XMLSchema" xmlns:xs="http://www.w3.org/2001/XMLSchema" xmlns:p="http://schemas.microsoft.com/office/2006/metadata/properties" xmlns:ns2="692281f5-0e0a-42d7-acb5-914712839421" xmlns:ns3="c87c56ee-b3ca-4caa-b647-d6e05b0f467a" targetNamespace="http://schemas.microsoft.com/office/2006/metadata/properties" ma:root="true" ma:fieldsID="6c3304513fd357877834f8404bb38ff9" ns2:_="" ns3:_="">
    <xsd:import namespace="692281f5-0e0a-42d7-acb5-914712839421"/>
    <xsd:import namespace="c87c56ee-b3ca-4caa-b647-d6e05b0f46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Location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281f5-0e0a-42d7-acb5-9147128394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512d4ec-1b9f-41fe-b51c-c8b502c4e5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c56ee-b3ca-4caa-b647-d6e05b0f467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fd0cbda-fde9-419b-b052-34958aed2300}" ma:internalName="TaxCatchAll" ma:showField="CatchAllData" ma:web="c87c56ee-b3ca-4caa-b647-d6e05b0f46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92281f5-0e0a-42d7-acb5-914712839421">
      <Terms xmlns="http://schemas.microsoft.com/office/infopath/2007/PartnerControls"/>
    </lcf76f155ced4ddcb4097134ff3c332f>
    <TaxCatchAll xmlns="c87c56ee-b3ca-4caa-b647-d6e05b0f467a" xsi:nil="true"/>
  </documentManagement>
</p:properties>
</file>

<file path=customXml/itemProps1.xml><?xml version="1.0" encoding="utf-8"?>
<ds:datastoreItem xmlns:ds="http://schemas.openxmlformats.org/officeDocument/2006/customXml" ds:itemID="{073F2841-7D9C-464E-8DC8-72DA7CA012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72B57A-213F-4989-A123-88E5872DE6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2281f5-0e0a-42d7-acb5-914712839421"/>
    <ds:schemaRef ds:uri="c87c56ee-b3ca-4caa-b647-d6e05b0f46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1219B3-0AF7-4C79-BC86-DF1FE141D59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87c56ee-b3ca-4caa-b647-d6e05b0f467a"/>
    <ds:schemaRef ds:uri="http://purl.org/dc/elements/1.1/"/>
    <ds:schemaRef ds:uri="http://schemas.microsoft.com/office/2006/metadata/properties"/>
    <ds:schemaRef ds:uri="692281f5-0e0a-42d7-acb5-91471283942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1727</Words>
  <Application>Microsoft Office PowerPoint</Application>
  <PresentationFormat>Laajakuva</PresentationFormat>
  <Paragraphs>731</Paragraphs>
  <Slides>47</Slides>
  <Notes>5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47</vt:i4>
      </vt:variant>
    </vt:vector>
  </HeadingPairs>
  <TitlesOfParts>
    <vt:vector size="53" baseType="lpstr">
      <vt:lpstr>Aptos</vt:lpstr>
      <vt:lpstr>Arial</vt:lpstr>
      <vt:lpstr>Calibri</vt:lpstr>
      <vt:lpstr>Verdana</vt:lpstr>
      <vt:lpstr>Office-teema</vt:lpstr>
      <vt:lpstr>Worksheet</vt:lpstr>
      <vt:lpstr>Omavalvonnan toteutumisen seurantaraportti</vt:lpstr>
      <vt:lpstr>Etelä-Pohjanmaan hyvinvointialue</vt:lpstr>
      <vt:lpstr>Henkilöstö</vt:lpstr>
      <vt:lpstr>Hyvinvointialueen henkilöstö</vt:lpstr>
      <vt:lpstr>Hyvinvointialueen   Määräaikainen henkilöstö henkilöstö</vt:lpstr>
      <vt:lpstr>Hoitoon pääsy ja odotusajat</vt:lpstr>
      <vt:lpstr>Hoitoon pääsy ja odotusajat</vt:lpstr>
      <vt:lpstr>Ikäihmisten sosiaalipalveluihin pääsyn odotusaika</vt:lpstr>
      <vt:lpstr>Määräaikojen ja mitoitusten valvonta</vt:lpstr>
      <vt:lpstr>Määräaikojen ja mitoitusten valvonta</vt:lpstr>
      <vt:lpstr>Lastensuojelun määräaikojen seuranta</vt:lpstr>
      <vt:lpstr>Toimeentulotukihakemusten käsittelyajat</vt:lpstr>
      <vt:lpstr> Asiakaskokemus ja asiakaspalautteet</vt:lpstr>
      <vt:lpstr>  Asiakaskokemus NPS  - palvelun suositteluhalukkuus      Etelä-Pohjanmaan hyvinvointialueella    Yhtenäinen asiakaspalautemalli (THL)  </vt:lpstr>
      <vt:lpstr>Tietoa palautteen annosta</vt:lpstr>
      <vt:lpstr>Asiakaskokemus </vt:lpstr>
      <vt:lpstr>Asiakaskokemus NPS 58</vt:lpstr>
      <vt:lpstr>Asiakaskokemus – väittämät  - ajankohta 01-04/2024</vt:lpstr>
      <vt:lpstr>Asiakaskokemus – väittämät  - ajankohta 05-08/2024</vt:lpstr>
      <vt:lpstr>Asiakaskokemus – väittämät  - ajankohta 09-12/2024</vt:lpstr>
      <vt:lpstr>Asiakaspalautteiden käsittely</vt:lpstr>
      <vt:lpstr>Asiakkaan ja potilaan oikeudet</vt:lpstr>
      <vt:lpstr> Potilasasia- ja sosiaaliasiavastaavien yhteydenotot</vt:lpstr>
      <vt:lpstr>Yhteydenotot potilasasiavastaaviin syys-joulukuu 2024</vt:lpstr>
      <vt:lpstr>Yhteydenotot potilasasiavastaaviin syys-joulukuu 2024</vt:lpstr>
      <vt:lpstr>Yhteydenotot potilasasiavastaaviin syys-joulukuu 2024</vt:lpstr>
      <vt:lpstr>Yhteydenotot sosiaaliasiavastaavaan syys-joulukuu 2024</vt:lpstr>
      <vt:lpstr>Yhteydenotot sosiaaliasiavastaavaan palvelutehtävittäin syys-joulukuu 2024</vt:lpstr>
      <vt:lpstr>Yhteydenotot sosiaaliasiavastaavaan palvelutehtävittäin syys-joulukuu 2024</vt:lpstr>
      <vt:lpstr>Muistutukset sosiaali- ja terveydenhuollossa</vt:lpstr>
      <vt:lpstr>Muistutukset Pth + esh muistutukset v.2024 </vt:lpstr>
      <vt:lpstr> Muistutukset terveydenhuoltopalveluissa: erikoissairaanhoito ja lähiterveyspalvelut </vt:lpstr>
      <vt:lpstr>Muistutukset</vt:lpstr>
      <vt:lpstr>Sote-palveluiden valvonta</vt:lpstr>
      <vt:lpstr>Valvonnan toteutuminen</vt:lpstr>
      <vt:lpstr>Valvonnan toteutuminen</vt:lpstr>
      <vt:lpstr>Valvonnan toteutuminen</vt:lpstr>
      <vt:lpstr>Laatu, asiakas- ja potilasturvallisuus</vt:lpstr>
      <vt:lpstr>HaiPro Haitta- ja vaaratapahtumailmoitukset ajalla 1.1.-30.4.2024 </vt:lpstr>
      <vt:lpstr>HaiPro Haitta- ja vaaratapahtumailmoitukset ajalla 1.5.-31.8.2024</vt:lpstr>
      <vt:lpstr>HaiPro Haitta- ja vaaratapahtumailmoitukset (ajalla 1.9.-31.12.2024)</vt:lpstr>
      <vt:lpstr>Potilasturvallisuus: keskeisimmät ilmoitustyypit</vt:lpstr>
      <vt:lpstr>Asiakkaiden, potilaiden ja läheisten haitta- ja vaaratapahtuma-ilmoitukset</vt:lpstr>
      <vt:lpstr>Asiakkaiden, potilaiden ja läheisten ilmoitukset: keskeisimmät ilmoitustyypit </vt:lpstr>
      <vt:lpstr>Hoitoon liittyvät infektiot</vt:lpstr>
      <vt:lpstr>Hoitoon liittyvien infektioiden ehkäisy</vt:lpstr>
      <vt:lpstr>Kiitos!</vt:lpstr>
    </vt:vector>
  </TitlesOfParts>
  <Company>EPSHP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PowerPoint-pohjan käyttö</dc:title>
  <dc:creator>Metsä-Ketelä Tuomas</dc:creator>
  <cp:lastModifiedBy>Pakkala Heidi</cp:lastModifiedBy>
  <cp:revision>72</cp:revision>
  <dcterms:created xsi:type="dcterms:W3CDTF">2022-09-19T10:31:46Z</dcterms:created>
  <dcterms:modified xsi:type="dcterms:W3CDTF">2025-01-16T12:48:22Z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0x0101005F2CEDFEF2F2404AB625894E7C8DAC7E</vt:lpwstr>
  </property>
  <property fmtid="{D5CDD505-2E9C-101B-9397-08002B2CF9AE}" pid="3" name="MediaServiceImageTags">
    <vt:lpwstr/>
  </property>
</Properties>
</file>